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60" r:id="rId2"/>
    <p:sldId id="336" r:id="rId3"/>
    <p:sldId id="382" r:id="rId4"/>
    <p:sldId id="381" r:id="rId5"/>
    <p:sldId id="389" r:id="rId6"/>
    <p:sldId id="383" r:id="rId7"/>
    <p:sldId id="384" r:id="rId8"/>
    <p:sldId id="385" r:id="rId9"/>
    <p:sldId id="386" r:id="rId10"/>
    <p:sldId id="390" r:id="rId11"/>
    <p:sldId id="387" r:id="rId12"/>
    <p:sldId id="388" r:id="rId13"/>
    <p:sldId id="335" r:id="rId14"/>
    <p:sldId id="321" r:id="rId15"/>
    <p:sldId id="310" r:id="rId16"/>
    <p:sldId id="307" r:id="rId17"/>
    <p:sldId id="309" r:id="rId18"/>
    <p:sldId id="311" r:id="rId19"/>
    <p:sldId id="313" r:id="rId20"/>
    <p:sldId id="312" r:id="rId21"/>
    <p:sldId id="314" r:id="rId22"/>
    <p:sldId id="315" r:id="rId23"/>
    <p:sldId id="316" r:id="rId24"/>
    <p:sldId id="322" r:id="rId25"/>
    <p:sldId id="317" r:id="rId26"/>
    <p:sldId id="318" r:id="rId27"/>
    <p:sldId id="319" r:id="rId28"/>
    <p:sldId id="320" r:id="rId29"/>
    <p:sldId id="323" r:id="rId30"/>
    <p:sldId id="324" r:id="rId31"/>
    <p:sldId id="325" r:id="rId32"/>
    <p:sldId id="326" r:id="rId33"/>
    <p:sldId id="327" r:id="rId34"/>
    <p:sldId id="328" r:id="rId35"/>
    <p:sldId id="329" r:id="rId36"/>
    <p:sldId id="330" r:id="rId37"/>
    <p:sldId id="331" r:id="rId38"/>
    <p:sldId id="332" r:id="rId39"/>
    <p:sldId id="333" r:id="rId40"/>
    <p:sldId id="334" r:id="rId41"/>
    <p:sldId id="341" r:id="rId42"/>
    <p:sldId id="348" r:id="rId43"/>
    <p:sldId id="353" r:id="rId44"/>
    <p:sldId id="354" r:id="rId45"/>
    <p:sldId id="349" r:id="rId46"/>
    <p:sldId id="350" r:id="rId47"/>
    <p:sldId id="355" r:id="rId48"/>
    <p:sldId id="351" r:id="rId49"/>
    <p:sldId id="352" r:id="rId50"/>
    <p:sldId id="339" r:id="rId51"/>
    <p:sldId id="346" r:id="rId52"/>
    <p:sldId id="347" r:id="rId53"/>
    <p:sldId id="338" r:id="rId54"/>
    <p:sldId id="337" r:id="rId55"/>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7188"/>
    <a:srgbClr val="8FA4B7"/>
    <a:srgbClr val="FFD70D"/>
    <a:srgbClr val="FFDA25"/>
    <a:srgbClr val="A6A6A6"/>
    <a:srgbClr val="FECAB2"/>
    <a:srgbClr val="FFC8B3"/>
    <a:srgbClr val="374552"/>
    <a:srgbClr val="984C9E"/>
    <a:srgbClr val="36BA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18" autoAdjust="0"/>
    <p:restoredTop sz="95701"/>
  </p:normalViewPr>
  <p:slideViewPr>
    <p:cSldViewPr snapToGrid="0">
      <p:cViewPr varScale="1">
        <p:scale>
          <a:sx n="138" d="100"/>
          <a:sy n="138" d="100"/>
        </p:scale>
        <p:origin x="312" y="176"/>
      </p:cViewPr>
      <p:guideLst>
        <p:guide orient="horz" pos="1620"/>
        <p:guide pos="2880"/>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6114B6-6EDC-447E-B20D-8184C0EC2F95}" type="datetimeFigureOut">
              <a:rPr lang="zh-CN" altLang="en-US" smtClean="0"/>
              <a:t>2018/12/19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DF707-8859-4E0D-9A22-DA180B778DCB}" type="slidenum">
              <a:rPr lang="zh-CN" altLang="en-US" smtClean="0"/>
              <a:t>‹#›</a:t>
            </a:fld>
            <a:endParaRPr lang="zh-CN" altLang="en-US"/>
          </a:p>
        </p:txBody>
      </p:sp>
    </p:spTree>
    <p:extLst>
      <p:ext uri="{BB962C8B-B14F-4D97-AF65-F5344CB8AC3E}">
        <p14:creationId xmlns:p14="http://schemas.microsoft.com/office/powerpoint/2010/main" val="1106113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4DF707-8859-4E0D-9A22-DA180B778DCB}" type="slidenum">
              <a:rPr lang="zh-CN" altLang="en-US" smtClean="0"/>
              <a:t>1</a:t>
            </a:fld>
            <a:endParaRPr lang="zh-CN" altLang="en-US"/>
          </a:p>
        </p:txBody>
      </p:sp>
    </p:spTree>
    <p:extLst>
      <p:ext uri="{BB962C8B-B14F-4D97-AF65-F5344CB8AC3E}">
        <p14:creationId xmlns:p14="http://schemas.microsoft.com/office/powerpoint/2010/main" val="1836087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9CB143D-C435-4951-B49A-F9FD94B99A55}" type="datetimeFigureOut">
              <a:rPr lang="zh-CN" altLang="en-US" smtClean="0"/>
              <a:t>2018/12/19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E931F87-751E-4A30-9A27-4BFECAB65FD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9CB143D-C435-4951-B49A-F9FD94B99A55}" type="datetimeFigureOut">
              <a:rPr lang="zh-CN" altLang="en-US" smtClean="0"/>
              <a:t>2018/12/19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E931F87-751E-4A30-9A27-4BFECAB65FD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9CB143D-C435-4951-B49A-F9FD94B99A55}" type="datetimeFigureOut">
              <a:rPr lang="zh-CN" altLang="en-US" smtClean="0"/>
              <a:t>2018/12/19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E931F87-751E-4A30-9A27-4BFECAB65FD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lumMod val="95000"/>
          </a:scheme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lumMod val="95000"/>
          </a:scheme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chemeClr val="bg1">
            <a:lumMod val="95000"/>
          </a:scheme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9CB143D-C435-4951-B49A-F9FD94B99A55}" type="datetimeFigureOut">
              <a:rPr lang="zh-CN" altLang="en-US" smtClean="0"/>
              <a:t>2018/12/19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E931F87-751E-4A30-9A27-4BFECAB65FD6}" type="slidenum">
              <a:rPr lang="zh-CN" altLang="en-US" smtClean="0"/>
              <a:t>‹#›</a:t>
            </a:fld>
            <a:endParaRPr lang="zh-CN" altLang="en-US"/>
          </a:p>
        </p:txBody>
      </p:sp>
      <p:sp>
        <p:nvSpPr>
          <p:cNvPr id="11" name="矩形 10"/>
          <p:cNvSpPr/>
          <p:nvPr userDrawn="1"/>
        </p:nvSpPr>
        <p:spPr>
          <a:xfrm>
            <a:off x="6168182" y="4153917"/>
            <a:ext cx="775136" cy="246221"/>
          </a:xfrm>
          <a:prstGeom prst="rect">
            <a:avLst/>
          </a:prstGeom>
        </p:spPr>
        <p:txBody>
          <a:bodyPr wrap="square">
            <a:spAutoFit/>
          </a:bodyPr>
          <a:lstStyle/>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pPr defTabSz="914400"/>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pPr defTabSz="914400"/>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pPr defTabSz="914400"/>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pPr defTabSz="914400"/>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pPr defTabSz="914400"/>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pPr defTabSz="914400"/>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pPr defTabSz="914400"/>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pPr defTabSz="914400"/>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9CB143D-C435-4951-B49A-F9FD94B99A55}" type="datetimeFigureOut">
              <a:rPr lang="zh-CN" altLang="en-US" smtClean="0"/>
              <a:t>2018/12/19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E931F87-751E-4A30-9A27-4BFECAB65FD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CB143D-C435-4951-B49A-F9FD94B99A55}" type="datetimeFigureOut">
              <a:rPr lang="zh-CN" altLang="en-US" smtClean="0"/>
              <a:t>2018/12/19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E931F87-751E-4A30-9A27-4BFECAB65FD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9CB143D-C435-4951-B49A-F9FD94B99A55}" type="datetimeFigureOut">
              <a:rPr lang="zh-CN" altLang="en-US" smtClean="0"/>
              <a:t>2018/12/19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E931F87-751E-4A30-9A27-4BFECAB65FD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9CB143D-C435-4951-B49A-F9FD94B99A55}" type="datetimeFigureOut">
              <a:rPr lang="zh-CN" altLang="en-US" smtClean="0"/>
              <a:t>2018/12/19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E931F87-751E-4A30-9A27-4BFECAB65FD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9CB143D-C435-4951-B49A-F9FD94B99A55}" type="datetimeFigureOut">
              <a:rPr lang="zh-CN" altLang="en-US" smtClean="0"/>
              <a:t>2018/12/19</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E931F87-751E-4A30-9A27-4BFECAB65FD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8" name="矩形 67"/>
          <p:cNvSpPr/>
          <p:nvPr/>
        </p:nvSpPr>
        <p:spPr>
          <a:xfrm>
            <a:off x="1583244" y="1101901"/>
            <a:ext cx="5836532" cy="1077218"/>
          </a:xfrm>
          <a:prstGeom prst="rect">
            <a:avLst/>
          </a:prstGeom>
          <a:effectLst/>
        </p:spPr>
        <p:txBody>
          <a:bodyPr wrap="square">
            <a:spAutoFit/>
          </a:bodyPr>
          <a:lstStyle/>
          <a:p>
            <a:pPr algn="ctr"/>
            <a:r>
              <a:rPr lang="en-US" altLang="zh-CN" sz="3200" dirty="0">
                <a:solidFill>
                  <a:srgbClr val="374552"/>
                </a:solidFill>
                <a:latin typeface="微软雅黑" panose="020B0503020204020204" pitchFamily="34" charset="-122"/>
                <a:ea typeface="微软雅黑" panose="020B0503020204020204" pitchFamily="34" charset="-122"/>
              </a:rPr>
              <a:t>A Hardware Accelerator for Tracing Garbage Collection</a:t>
            </a:r>
            <a:endParaRPr lang="zh-CN" altLang="en-US" sz="3200" dirty="0">
              <a:solidFill>
                <a:srgbClr val="374552"/>
              </a:solidFill>
              <a:latin typeface="微软雅黑" panose="020B0503020204020204" pitchFamily="34" charset="-122"/>
              <a:ea typeface="微软雅黑" panose="020B0503020204020204" pitchFamily="34" charset="-122"/>
            </a:endParaRPr>
          </a:p>
        </p:txBody>
      </p:sp>
      <p:sp>
        <p:nvSpPr>
          <p:cNvPr id="74" name="TextBox 12"/>
          <p:cNvSpPr txBox="1"/>
          <p:nvPr/>
        </p:nvSpPr>
        <p:spPr>
          <a:xfrm>
            <a:off x="2428178" y="2426566"/>
            <a:ext cx="3989388" cy="369332"/>
          </a:xfrm>
          <a:prstGeom prst="rect">
            <a:avLst/>
          </a:prstGeom>
          <a:noFill/>
          <a:effectLst/>
        </p:spPr>
        <p:txBody>
          <a:bodyPr wrap="square" rtlCol="0">
            <a:spAutoFit/>
          </a:bodyPr>
          <a:lstStyle/>
          <a:p>
            <a:pPr algn="ctr"/>
            <a:r>
              <a:rPr lang="zh-CN" altLang="en-US" sz="1800" dirty="0" smtClean="0">
                <a:solidFill>
                  <a:srgbClr val="7D7876"/>
                </a:solidFill>
                <a:latin typeface="HandelGotDLig" pitchFamily="34" charset="0"/>
                <a:ea typeface="汉真广标" pitchFamily="49" charset="-122"/>
              </a:rPr>
              <a:t>张鎏锟、任野坤、章航</a:t>
            </a:r>
          </a:p>
        </p:txBody>
      </p:sp>
      <p:grpSp>
        <p:nvGrpSpPr>
          <p:cNvPr id="70" name="组合 69"/>
          <p:cNvGrpSpPr/>
          <p:nvPr/>
        </p:nvGrpSpPr>
        <p:grpSpPr>
          <a:xfrm>
            <a:off x="1641872" y="4103688"/>
            <a:ext cx="6481763" cy="959644"/>
            <a:chOff x="1312863" y="187325"/>
            <a:chExt cx="8642350" cy="1279525"/>
          </a:xfrm>
          <a:solidFill>
            <a:srgbClr val="8FA4B7">
              <a:alpha val="42000"/>
            </a:srgbClr>
          </a:solidFill>
        </p:grpSpPr>
        <p:sp>
          <p:nvSpPr>
            <p:cNvPr id="71" name="Freeform 5"/>
            <p:cNvSpPr/>
            <p:nvPr/>
          </p:nvSpPr>
          <p:spPr bwMode="auto">
            <a:xfrm>
              <a:off x="1312863" y="307975"/>
              <a:ext cx="2224088" cy="1158875"/>
            </a:xfrm>
            <a:custGeom>
              <a:avLst/>
              <a:gdLst>
                <a:gd name="T0" fmla="*/ 0 w 524"/>
                <a:gd name="T1" fmla="*/ 164 h 271"/>
                <a:gd name="T2" fmla="*/ 256 w 524"/>
                <a:gd name="T3" fmla="*/ 28 h 271"/>
                <a:gd name="T4" fmla="*/ 524 w 524"/>
                <a:gd name="T5" fmla="*/ 104 h 271"/>
                <a:gd name="T6" fmla="*/ 244 w 524"/>
                <a:gd name="T7" fmla="*/ 244 h 271"/>
                <a:gd name="T8" fmla="*/ 0 w 524"/>
                <a:gd name="T9" fmla="*/ 164 h 271"/>
              </a:gdLst>
              <a:ahLst/>
              <a:cxnLst>
                <a:cxn ang="0">
                  <a:pos x="T0" y="T1"/>
                </a:cxn>
                <a:cxn ang="0">
                  <a:pos x="T2" y="T3"/>
                </a:cxn>
                <a:cxn ang="0">
                  <a:pos x="T4" y="T5"/>
                </a:cxn>
                <a:cxn ang="0">
                  <a:pos x="T6" y="T7"/>
                </a:cxn>
                <a:cxn ang="0">
                  <a:pos x="T8" y="T9"/>
                </a:cxn>
              </a:cxnLst>
              <a:rect l="0" t="0" r="r" b="b"/>
              <a:pathLst>
                <a:path w="524" h="271">
                  <a:moveTo>
                    <a:pt x="0" y="164"/>
                  </a:moveTo>
                  <a:cubicBezTo>
                    <a:pt x="80" y="116"/>
                    <a:pt x="164" y="60"/>
                    <a:pt x="256" y="28"/>
                  </a:cubicBezTo>
                  <a:cubicBezTo>
                    <a:pt x="312" y="8"/>
                    <a:pt x="404" y="0"/>
                    <a:pt x="524" y="104"/>
                  </a:cubicBezTo>
                  <a:cubicBezTo>
                    <a:pt x="524" y="104"/>
                    <a:pt x="372" y="216"/>
                    <a:pt x="244" y="244"/>
                  </a:cubicBezTo>
                  <a:cubicBezTo>
                    <a:pt x="120" y="271"/>
                    <a:pt x="28" y="196"/>
                    <a:pt x="0" y="164"/>
                  </a:cubicBezTo>
                  <a:close/>
                </a:path>
              </a:pathLst>
            </a:custGeom>
            <a:grpFill/>
            <a:ln w="0" cap="sq">
              <a:noFill/>
              <a:prstDash val="solid"/>
              <a:miter lim="800000"/>
            </a:ln>
          </p:spPr>
          <p:txBody>
            <a:bodyPr vert="horz" wrap="square" lIns="68580" tIns="34290" rIns="68580" bIns="34290" numCol="1" anchor="t" anchorCtr="0" compatLnSpc="1"/>
            <a:lstStyle/>
            <a:p>
              <a:endParaRPr lang="zh-CN" altLang="en-US" sz="1015"/>
            </a:p>
          </p:txBody>
        </p:sp>
        <p:sp>
          <p:nvSpPr>
            <p:cNvPr id="72" name="Freeform 6"/>
            <p:cNvSpPr/>
            <p:nvPr/>
          </p:nvSpPr>
          <p:spPr bwMode="auto">
            <a:xfrm>
              <a:off x="3757613" y="307975"/>
              <a:ext cx="1933575" cy="1125538"/>
            </a:xfrm>
            <a:custGeom>
              <a:avLst/>
              <a:gdLst>
                <a:gd name="T0" fmla="*/ 0 w 456"/>
                <a:gd name="T1" fmla="*/ 104 h 263"/>
                <a:gd name="T2" fmla="*/ 256 w 456"/>
                <a:gd name="T3" fmla="*/ 32 h 263"/>
                <a:gd name="T4" fmla="*/ 456 w 456"/>
                <a:gd name="T5" fmla="*/ 188 h 263"/>
                <a:gd name="T6" fmla="*/ 272 w 456"/>
                <a:gd name="T7" fmla="*/ 263 h 263"/>
                <a:gd name="T8" fmla="*/ 0 w 456"/>
                <a:gd name="T9" fmla="*/ 104 h 263"/>
              </a:gdLst>
              <a:ahLst/>
              <a:cxnLst>
                <a:cxn ang="0">
                  <a:pos x="T0" y="T1"/>
                </a:cxn>
                <a:cxn ang="0">
                  <a:pos x="T2" y="T3"/>
                </a:cxn>
                <a:cxn ang="0">
                  <a:pos x="T4" y="T5"/>
                </a:cxn>
                <a:cxn ang="0">
                  <a:pos x="T6" y="T7"/>
                </a:cxn>
                <a:cxn ang="0">
                  <a:pos x="T8" y="T9"/>
                </a:cxn>
              </a:cxnLst>
              <a:rect l="0" t="0" r="r" b="b"/>
              <a:pathLst>
                <a:path w="456" h="263">
                  <a:moveTo>
                    <a:pt x="0" y="104"/>
                  </a:moveTo>
                  <a:cubicBezTo>
                    <a:pt x="0" y="104"/>
                    <a:pt x="160" y="0"/>
                    <a:pt x="256" y="32"/>
                  </a:cubicBezTo>
                  <a:cubicBezTo>
                    <a:pt x="352" y="64"/>
                    <a:pt x="436" y="168"/>
                    <a:pt x="456" y="188"/>
                  </a:cubicBezTo>
                  <a:cubicBezTo>
                    <a:pt x="456" y="188"/>
                    <a:pt x="364" y="263"/>
                    <a:pt x="272" y="263"/>
                  </a:cubicBezTo>
                  <a:cubicBezTo>
                    <a:pt x="188" y="263"/>
                    <a:pt x="56" y="152"/>
                    <a:pt x="0" y="104"/>
                  </a:cubicBezTo>
                  <a:close/>
                </a:path>
              </a:pathLst>
            </a:custGeom>
            <a:grpFill/>
            <a:ln w="0" cap="sq">
              <a:noFill/>
              <a:prstDash val="solid"/>
              <a:miter lim="800000"/>
            </a:ln>
          </p:spPr>
          <p:txBody>
            <a:bodyPr vert="horz" wrap="square" lIns="68580" tIns="34290" rIns="68580" bIns="34290" numCol="1" anchor="t" anchorCtr="0" compatLnSpc="1"/>
            <a:lstStyle/>
            <a:p>
              <a:endParaRPr lang="zh-CN" altLang="en-US" sz="1015"/>
            </a:p>
          </p:txBody>
        </p:sp>
        <p:sp>
          <p:nvSpPr>
            <p:cNvPr id="73" name="Freeform 7"/>
            <p:cNvSpPr/>
            <p:nvPr/>
          </p:nvSpPr>
          <p:spPr bwMode="auto">
            <a:xfrm>
              <a:off x="5878513" y="855663"/>
              <a:ext cx="1103313" cy="527050"/>
            </a:xfrm>
            <a:custGeom>
              <a:avLst/>
              <a:gdLst>
                <a:gd name="T0" fmla="*/ 0 w 260"/>
                <a:gd name="T1" fmla="*/ 68 h 123"/>
                <a:gd name="T2" fmla="*/ 156 w 260"/>
                <a:gd name="T3" fmla="*/ 0 h 123"/>
                <a:gd name="T4" fmla="*/ 260 w 260"/>
                <a:gd name="T5" fmla="*/ 40 h 123"/>
                <a:gd name="T6" fmla="*/ 136 w 260"/>
                <a:gd name="T7" fmla="*/ 104 h 123"/>
                <a:gd name="T8" fmla="*/ 0 w 260"/>
                <a:gd name="T9" fmla="*/ 68 h 123"/>
              </a:gdLst>
              <a:ahLst/>
              <a:cxnLst>
                <a:cxn ang="0">
                  <a:pos x="T0" y="T1"/>
                </a:cxn>
                <a:cxn ang="0">
                  <a:pos x="T2" y="T3"/>
                </a:cxn>
                <a:cxn ang="0">
                  <a:pos x="T4" y="T5"/>
                </a:cxn>
                <a:cxn ang="0">
                  <a:pos x="T6" y="T7"/>
                </a:cxn>
                <a:cxn ang="0">
                  <a:pos x="T8" y="T9"/>
                </a:cxn>
              </a:cxnLst>
              <a:rect l="0" t="0" r="r" b="b"/>
              <a:pathLst>
                <a:path w="260" h="123">
                  <a:moveTo>
                    <a:pt x="0" y="68"/>
                  </a:moveTo>
                  <a:cubicBezTo>
                    <a:pt x="0" y="68"/>
                    <a:pt x="80" y="0"/>
                    <a:pt x="156" y="0"/>
                  </a:cubicBezTo>
                  <a:cubicBezTo>
                    <a:pt x="232" y="4"/>
                    <a:pt x="248" y="36"/>
                    <a:pt x="260" y="40"/>
                  </a:cubicBezTo>
                  <a:cubicBezTo>
                    <a:pt x="260" y="40"/>
                    <a:pt x="204" y="88"/>
                    <a:pt x="136" y="104"/>
                  </a:cubicBezTo>
                  <a:cubicBezTo>
                    <a:pt x="68" y="123"/>
                    <a:pt x="16" y="84"/>
                    <a:pt x="0" y="68"/>
                  </a:cubicBezTo>
                  <a:close/>
                </a:path>
              </a:pathLst>
            </a:custGeom>
            <a:grpFill/>
            <a:ln w="0" cap="sq">
              <a:noFill/>
              <a:prstDash val="solid"/>
              <a:miter lim="800000"/>
            </a:ln>
          </p:spPr>
          <p:txBody>
            <a:bodyPr vert="horz" wrap="square" lIns="68580" tIns="34290" rIns="68580" bIns="34290" numCol="1" anchor="t" anchorCtr="0" compatLnSpc="1"/>
            <a:lstStyle/>
            <a:p>
              <a:endParaRPr lang="zh-CN" altLang="en-US" sz="1015"/>
            </a:p>
          </p:txBody>
        </p:sp>
        <p:sp>
          <p:nvSpPr>
            <p:cNvPr id="75" name="Freeform 8"/>
            <p:cNvSpPr/>
            <p:nvPr/>
          </p:nvSpPr>
          <p:spPr bwMode="auto">
            <a:xfrm>
              <a:off x="7134225" y="563563"/>
              <a:ext cx="1123950" cy="685800"/>
            </a:xfrm>
            <a:custGeom>
              <a:avLst/>
              <a:gdLst>
                <a:gd name="T0" fmla="*/ 0 w 265"/>
                <a:gd name="T1" fmla="*/ 104 h 160"/>
                <a:gd name="T2" fmla="*/ 133 w 265"/>
                <a:gd name="T3" fmla="*/ 20 h 160"/>
                <a:gd name="T4" fmla="*/ 265 w 265"/>
                <a:gd name="T5" fmla="*/ 20 h 160"/>
                <a:gd name="T6" fmla="*/ 149 w 265"/>
                <a:gd name="T7" fmla="*/ 144 h 160"/>
                <a:gd name="T8" fmla="*/ 0 w 265"/>
                <a:gd name="T9" fmla="*/ 104 h 160"/>
              </a:gdLst>
              <a:ahLst/>
              <a:cxnLst>
                <a:cxn ang="0">
                  <a:pos x="T0" y="T1"/>
                </a:cxn>
                <a:cxn ang="0">
                  <a:pos x="T2" y="T3"/>
                </a:cxn>
                <a:cxn ang="0">
                  <a:pos x="T4" y="T5"/>
                </a:cxn>
                <a:cxn ang="0">
                  <a:pos x="T6" y="T7"/>
                </a:cxn>
                <a:cxn ang="0">
                  <a:pos x="T8" y="T9"/>
                </a:cxn>
              </a:cxnLst>
              <a:rect l="0" t="0" r="r" b="b"/>
              <a:pathLst>
                <a:path w="265" h="160">
                  <a:moveTo>
                    <a:pt x="0" y="104"/>
                  </a:moveTo>
                  <a:cubicBezTo>
                    <a:pt x="0" y="104"/>
                    <a:pt x="81" y="40"/>
                    <a:pt x="133" y="20"/>
                  </a:cubicBezTo>
                  <a:cubicBezTo>
                    <a:pt x="173" y="4"/>
                    <a:pt x="221" y="0"/>
                    <a:pt x="265" y="20"/>
                  </a:cubicBezTo>
                  <a:cubicBezTo>
                    <a:pt x="265" y="20"/>
                    <a:pt x="209" y="128"/>
                    <a:pt x="149" y="144"/>
                  </a:cubicBezTo>
                  <a:cubicBezTo>
                    <a:pt x="85" y="160"/>
                    <a:pt x="0" y="104"/>
                    <a:pt x="0" y="104"/>
                  </a:cubicBezTo>
                  <a:close/>
                </a:path>
              </a:pathLst>
            </a:custGeom>
            <a:grpFill/>
            <a:ln w="0" cap="sq">
              <a:noFill/>
              <a:prstDash val="solid"/>
              <a:miter lim="800000"/>
            </a:ln>
          </p:spPr>
          <p:txBody>
            <a:bodyPr vert="horz" wrap="square" lIns="68580" tIns="34290" rIns="68580" bIns="34290" numCol="1" anchor="t" anchorCtr="0" compatLnSpc="1"/>
            <a:lstStyle/>
            <a:p>
              <a:endParaRPr lang="zh-CN" altLang="en-US" sz="1015"/>
            </a:p>
          </p:txBody>
        </p:sp>
        <p:sp>
          <p:nvSpPr>
            <p:cNvPr id="76" name="Freeform 9"/>
            <p:cNvSpPr/>
            <p:nvPr/>
          </p:nvSpPr>
          <p:spPr bwMode="auto">
            <a:xfrm>
              <a:off x="8410575" y="187325"/>
              <a:ext cx="1544638" cy="1044575"/>
            </a:xfrm>
            <a:custGeom>
              <a:avLst/>
              <a:gdLst>
                <a:gd name="T0" fmla="*/ 0 w 364"/>
                <a:gd name="T1" fmla="*/ 96 h 244"/>
                <a:gd name="T2" fmla="*/ 116 w 364"/>
                <a:gd name="T3" fmla="*/ 24 h 244"/>
                <a:gd name="T4" fmla="*/ 364 w 364"/>
                <a:gd name="T5" fmla="*/ 184 h 244"/>
                <a:gd name="T6" fmla="*/ 256 w 364"/>
                <a:gd name="T7" fmla="*/ 224 h 244"/>
                <a:gd name="T8" fmla="*/ 0 w 364"/>
                <a:gd name="T9" fmla="*/ 96 h 244"/>
              </a:gdLst>
              <a:ahLst/>
              <a:cxnLst>
                <a:cxn ang="0">
                  <a:pos x="T0" y="T1"/>
                </a:cxn>
                <a:cxn ang="0">
                  <a:pos x="T2" y="T3"/>
                </a:cxn>
                <a:cxn ang="0">
                  <a:pos x="T4" y="T5"/>
                </a:cxn>
                <a:cxn ang="0">
                  <a:pos x="T6" y="T7"/>
                </a:cxn>
                <a:cxn ang="0">
                  <a:pos x="T8" y="T9"/>
                </a:cxn>
              </a:cxnLst>
              <a:rect l="0" t="0" r="r" b="b"/>
              <a:pathLst>
                <a:path w="364" h="244">
                  <a:moveTo>
                    <a:pt x="0" y="96"/>
                  </a:moveTo>
                  <a:cubicBezTo>
                    <a:pt x="0" y="96"/>
                    <a:pt x="56" y="0"/>
                    <a:pt x="116" y="24"/>
                  </a:cubicBezTo>
                  <a:cubicBezTo>
                    <a:pt x="144" y="24"/>
                    <a:pt x="336" y="200"/>
                    <a:pt x="364" y="184"/>
                  </a:cubicBezTo>
                  <a:cubicBezTo>
                    <a:pt x="364" y="184"/>
                    <a:pt x="324" y="244"/>
                    <a:pt x="256" y="224"/>
                  </a:cubicBezTo>
                  <a:cubicBezTo>
                    <a:pt x="108" y="184"/>
                    <a:pt x="100" y="144"/>
                    <a:pt x="0" y="96"/>
                  </a:cubicBezTo>
                  <a:close/>
                </a:path>
              </a:pathLst>
            </a:custGeom>
            <a:grpFill/>
            <a:ln w="0" cap="sq">
              <a:noFill/>
              <a:prstDash val="solid"/>
              <a:miter lim="800000"/>
            </a:ln>
          </p:spPr>
          <p:txBody>
            <a:bodyPr vert="horz" wrap="square" lIns="68580" tIns="34290" rIns="68580" bIns="34290" numCol="1" anchor="t" anchorCtr="0" compatLnSpc="1"/>
            <a:lstStyle/>
            <a:p>
              <a:endParaRPr lang="zh-CN" altLang="en-US" sz="1015"/>
            </a:p>
          </p:txBody>
        </p:sp>
      </p:grpSp>
      <p:sp>
        <p:nvSpPr>
          <p:cNvPr id="77" name="任意多边形: 形状 2"/>
          <p:cNvSpPr/>
          <p:nvPr/>
        </p:nvSpPr>
        <p:spPr>
          <a:xfrm>
            <a:off x="26292" y="4130231"/>
            <a:ext cx="9024257" cy="954512"/>
          </a:xfrm>
          <a:custGeom>
            <a:avLst/>
            <a:gdLst>
              <a:gd name="connsiteX0" fmla="*/ 0 w 12032343"/>
              <a:gd name="connsiteY0" fmla="*/ 17481 h 1272682"/>
              <a:gd name="connsiteX1" fmla="*/ 1567543 w 12032343"/>
              <a:gd name="connsiteY1" fmla="*/ 902853 h 1272682"/>
              <a:gd name="connsiteX2" fmla="*/ 3599543 w 12032343"/>
              <a:gd name="connsiteY2" fmla="*/ 90053 h 1272682"/>
              <a:gd name="connsiteX3" fmla="*/ 5646057 w 12032343"/>
              <a:gd name="connsiteY3" fmla="*/ 1265710 h 1272682"/>
              <a:gd name="connsiteX4" fmla="*/ 7300686 w 12032343"/>
              <a:gd name="connsiteY4" fmla="*/ 598053 h 1272682"/>
              <a:gd name="connsiteX5" fmla="*/ 8563429 w 12032343"/>
              <a:gd name="connsiteY5" fmla="*/ 1033481 h 1272682"/>
              <a:gd name="connsiteX6" fmla="*/ 9608457 w 12032343"/>
              <a:gd name="connsiteY6" fmla="*/ 2967 h 1272682"/>
              <a:gd name="connsiteX7" fmla="*/ 10871200 w 12032343"/>
              <a:gd name="connsiteY7" fmla="*/ 699653 h 1272682"/>
              <a:gd name="connsiteX8" fmla="*/ 12032343 w 12032343"/>
              <a:gd name="connsiteY8" fmla="*/ 46510 h 127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32343" h="1272682">
                <a:moveTo>
                  <a:pt x="0" y="17481"/>
                </a:moveTo>
                <a:cubicBezTo>
                  <a:pt x="483809" y="454119"/>
                  <a:pt x="967619" y="890758"/>
                  <a:pt x="1567543" y="902853"/>
                </a:cubicBezTo>
                <a:cubicBezTo>
                  <a:pt x="2167467" y="914948"/>
                  <a:pt x="2919791" y="29577"/>
                  <a:pt x="3599543" y="90053"/>
                </a:cubicBezTo>
                <a:cubicBezTo>
                  <a:pt x="4279295" y="150529"/>
                  <a:pt x="5029200" y="1181043"/>
                  <a:pt x="5646057" y="1265710"/>
                </a:cubicBezTo>
                <a:cubicBezTo>
                  <a:pt x="6262914" y="1350377"/>
                  <a:pt x="6814457" y="636758"/>
                  <a:pt x="7300686" y="598053"/>
                </a:cubicBezTo>
                <a:cubicBezTo>
                  <a:pt x="7786915" y="559348"/>
                  <a:pt x="8178801" y="1132662"/>
                  <a:pt x="8563429" y="1033481"/>
                </a:cubicBezTo>
                <a:cubicBezTo>
                  <a:pt x="8948057" y="934300"/>
                  <a:pt x="9223829" y="58605"/>
                  <a:pt x="9608457" y="2967"/>
                </a:cubicBezTo>
                <a:cubicBezTo>
                  <a:pt x="9993086" y="-52671"/>
                  <a:pt x="10467219" y="692396"/>
                  <a:pt x="10871200" y="699653"/>
                </a:cubicBezTo>
                <a:cubicBezTo>
                  <a:pt x="11275181" y="706910"/>
                  <a:pt x="11831562" y="152948"/>
                  <a:pt x="12032343" y="46510"/>
                </a:cubicBezTo>
              </a:path>
            </a:pathLst>
          </a:custGeom>
          <a:noFill/>
          <a:ln w="19050">
            <a:solidFill>
              <a:srgbClr val="5771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微软雅黑" panose="020B0503020204020204" pitchFamily="34" charset="-122"/>
              <a:ea typeface="微软雅黑" panose="020B0503020204020204" pitchFamily="34" charset="-122"/>
            </a:endParaRPr>
          </a:p>
        </p:txBody>
      </p:sp>
      <p:sp>
        <p:nvSpPr>
          <p:cNvPr id="78" name="椭圆 77"/>
          <p:cNvSpPr/>
          <p:nvPr/>
        </p:nvSpPr>
        <p:spPr>
          <a:xfrm>
            <a:off x="1062390" y="4742418"/>
            <a:ext cx="141515" cy="141515"/>
          </a:xfrm>
          <a:prstGeom prst="ellipse">
            <a:avLst/>
          </a:prstGeom>
          <a:solidFill>
            <a:srgbClr val="577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微软雅黑" panose="020B0503020204020204" pitchFamily="34" charset="-122"/>
              <a:ea typeface="微软雅黑" panose="020B0503020204020204" pitchFamily="34" charset="-122"/>
            </a:endParaRPr>
          </a:p>
        </p:txBody>
      </p:sp>
      <p:sp>
        <p:nvSpPr>
          <p:cNvPr id="79" name="椭圆 78"/>
          <p:cNvSpPr/>
          <p:nvPr/>
        </p:nvSpPr>
        <p:spPr>
          <a:xfrm>
            <a:off x="107478" y="4228203"/>
            <a:ext cx="274486" cy="274486"/>
          </a:xfrm>
          <a:prstGeom prst="ellipse">
            <a:avLst/>
          </a:prstGeom>
          <a:solidFill>
            <a:srgbClr val="577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微软雅黑" panose="020B0503020204020204" pitchFamily="34" charset="-122"/>
              <a:ea typeface="微软雅黑" panose="020B0503020204020204" pitchFamily="34" charset="-122"/>
            </a:endParaRPr>
          </a:p>
        </p:txBody>
      </p:sp>
      <p:sp>
        <p:nvSpPr>
          <p:cNvPr id="85" name="椭圆 84"/>
          <p:cNvSpPr/>
          <p:nvPr/>
        </p:nvSpPr>
        <p:spPr>
          <a:xfrm>
            <a:off x="2258478" y="4232918"/>
            <a:ext cx="133048" cy="133048"/>
          </a:xfrm>
          <a:prstGeom prst="ellipse">
            <a:avLst/>
          </a:prstGeom>
          <a:solidFill>
            <a:srgbClr val="577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微软雅黑" panose="020B0503020204020204" pitchFamily="34" charset="-122"/>
              <a:ea typeface="微软雅黑" panose="020B0503020204020204" pitchFamily="34" charset="-122"/>
            </a:endParaRPr>
          </a:p>
        </p:txBody>
      </p:sp>
      <p:sp>
        <p:nvSpPr>
          <p:cNvPr id="86" name="椭圆 85"/>
          <p:cNvSpPr/>
          <p:nvPr/>
        </p:nvSpPr>
        <p:spPr>
          <a:xfrm>
            <a:off x="3452742" y="4591121"/>
            <a:ext cx="104618" cy="104618"/>
          </a:xfrm>
          <a:prstGeom prst="ellipse">
            <a:avLst/>
          </a:prstGeom>
          <a:solidFill>
            <a:srgbClr val="577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微软雅黑" panose="020B0503020204020204" pitchFamily="34" charset="-122"/>
              <a:ea typeface="微软雅黑" panose="020B0503020204020204" pitchFamily="34" charset="-122"/>
            </a:endParaRPr>
          </a:p>
        </p:txBody>
      </p:sp>
      <p:sp>
        <p:nvSpPr>
          <p:cNvPr id="88" name="椭圆 87"/>
          <p:cNvSpPr/>
          <p:nvPr/>
        </p:nvSpPr>
        <p:spPr>
          <a:xfrm>
            <a:off x="4320353" y="4939256"/>
            <a:ext cx="205038" cy="205038"/>
          </a:xfrm>
          <a:prstGeom prst="ellipse">
            <a:avLst/>
          </a:prstGeom>
          <a:solidFill>
            <a:srgbClr val="8FA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微软雅黑" panose="020B0503020204020204" pitchFamily="34" charset="-122"/>
              <a:ea typeface="微软雅黑" panose="020B0503020204020204" pitchFamily="34" charset="-122"/>
            </a:endParaRPr>
          </a:p>
        </p:txBody>
      </p:sp>
      <p:sp>
        <p:nvSpPr>
          <p:cNvPr id="89" name="椭圆 88"/>
          <p:cNvSpPr/>
          <p:nvPr/>
        </p:nvSpPr>
        <p:spPr>
          <a:xfrm>
            <a:off x="5404956" y="4542788"/>
            <a:ext cx="100420" cy="100420"/>
          </a:xfrm>
          <a:prstGeom prst="ellipse">
            <a:avLst/>
          </a:prstGeom>
          <a:solidFill>
            <a:srgbClr val="577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微软雅黑" panose="020B0503020204020204" pitchFamily="34" charset="-122"/>
              <a:ea typeface="微软雅黑" panose="020B0503020204020204" pitchFamily="34" charset="-122"/>
            </a:endParaRPr>
          </a:p>
        </p:txBody>
      </p:sp>
      <p:sp>
        <p:nvSpPr>
          <p:cNvPr id="90" name="椭圆 89"/>
          <p:cNvSpPr/>
          <p:nvPr/>
        </p:nvSpPr>
        <p:spPr>
          <a:xfrm>
            <a:off x="6386516" y="4805907"/>
            <a:ext cx="205038" cy="205038"/>
          </a:xfrm>
          <a:prstGeom prst="ellipse">
            <a:avLst/>
          </a:prstGeom>
          <a:solidFill>
            <a:srgbClr val="577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微软雅黑" panose="020B0503020204020204" pitchFamily="34" charset="-122"/>
              <a:ea typeface="微软雅黑" panose="020B0503020204020204" pitchFamily="34" charset="-122"/>
            </a:endParaRPr>
          </a:p>
        </p:txBody>
      </p:sp>
      <p:sp>
        <p:nvSpPr>
          <p:cNvPr id="91" name="椭圆 90"/>
          <p:cNvSpPr/>
          <p:nvPr/>
        </p:nvSpPr>
        <p:spPr>
          <a:xfrm>
            <a:off x="7138992" y="4062436"/>
            <a:ext cx="147634" cy="147634"/>
          </a:xfrm>
          <a:prstGeom prst="ellipse">
            <a:avLst/>
          </a:prstGeom>
          <a:solidFill>
            <a:srgbClr val="8FA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微软雅黑" panose="020B0503020204020204" pitchFamily="34" charset="-122"/>
              <a:ea typeface="微软雅黑" panose="020B0503020204020204" pitchFamily="34" charset="-122"/>
            </a:endParaRPr>
          </a:p>
        </p:txBody>
      </p:sp>
      <p:sp>
        <p:nvSpPr>
          <p:cNvPr id="92" name="椭圆 91"/>
          <p:cNvSpPr/>
          <p:nvPr/>
        </p:nvSpPr>
        <p:spPr>
          <a:xfrm>
            <a:off x="8120828" y="4537624"/>
            <a:ext cx="205038" cy="205038"/>
          </a:xfrm>
          <a:prstGeom prst="ellipse">
            <a:avLst/>
          </a:prstGeom>
          <a:solidFill>
            <a:srgbClr val="577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微软雅黑" panose="020B0503020204020204" pitchFamily="34" charset="-122"/>
              <a:ea typeface="微软雅黑" panose="020B0503020204020204" pitchFamily="34" charset="-122"/>
            </a:endParaRPr>
          </a:p>
        </p:txBody>
      </p:sp>
      <p:sp>
        <p:nvSpPr>
          <p:cNvPr id="93" name="任意多边形: 形状 4"/>
          <p:cNvSpPr/>
          <p:nvPr/>
        </p:nvSpPr>
        <p:spPr>
          <a:xfrm>
            <a:off x="26291" y="2907280"/>
            <a:ext cx="9128594" cy="2143034"/>
          </a:xfrm>
          <a:custGeom>
            <a:avLst/>
            <a:gdLst>
              <a:gd name="connsiteX0" fmla="*/ 0 w 12424228"/>
              <a:gd name="connsiteY0" fmla="*/ 0 h 2857379"/>
              <a:gd name="connsiteX1" fmla="*/ 2728685 w 12424228"/>
              <a:gd name="connsiteY1" fmla="*/ 2815772 h 2857379"/>
              <a:gd name="connsiteX2" fmla="*/ 5573485 w 12424228"/>
              <a:gd name="connsiteY2" fmla="*/ 1756229 h 2857379"/>
              <a:gd name="connsiteX3" fmla="*/ 7257143 w 12424228"/>
              <a:gd name="connsiteY3" fmla="*/ 2786743 h 2857379"/>
              <a:gd name="connsiteX4" fmla="*/ 8940800 w 12424228"/>
              <a:gd name="connsiteY4" fmla="*/ 1944915 h 2857379"/>
              <a:gd name="connsiteX5" fmla="*/ 10653485 w 12424228"/>
              <a:gd name="connsiteY5" fmla="*/ 2627086 h 2857379"/>
              <a:gd name="connsiteX6" fmla="*/ 11727543 w 12424228"/>
              <a:gd name="connsiteY6" fmla="*/ 1654629 h 2857379"/>
              <a:gd name="connsiteX7" fmla="*/ 12424228 w 12424228"/>
              <a:gd name="connsiteY7" fmla="*/ 1799772 h 285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24228" h="2857379">
                <a:moveTo>
                  <a:pt x="0" y="0"/>
                </a:moveTo>
                <a:cubicBezTo>
                  <a:pt x="899885" y="1261533"/>
                  <a:pt x="1799771" y="2523067"/>
                  <a:pt x="2728685" y="2815772"/>
                </a:cubicBezTo>
                <a:cubicBezTo>
                  <a:pt x="3657599" y="3108477"/>
                  <a:pt x="4818742" y="1761067"/>
                  <a:pt x="5573485" y="1756229"/>
                </a:cubicBezTo>
                <a:cubicBezTo>
                  <a:pt x="6328228" y="1751391"/>
                  <a:pt x="6695924" y="2755295"/>
                  <a:pt x="7257143" y="2786743"/>
                </a:cubicBezTo>
                <a:cubicBezTo>
                  <a:pt x="7818362" y="2818191"/>
                  <a:pt x="8374743" y="1971525"/>
                  <a:pt x="8940800" y="1944915"/>
                </a:cubicBezTo>
                <a:cubicBezTo>
                  <a:pt x="9506857" y="1918306"/>
                  <a:pt x="10189028" y="2675467"/>
                  <a:pt x="10653485" y="2627086"/>
                </a:cubicBezTo>
                <a:cubicBezTo>
                  <a:pt x="11117942" y="2578705"/>
                  <a:pt x="11432419" y="1792515"/>
                  <a:pt x="11727543" y="1654629"/>
                </a:cubicBezTo>
                <a:cubicBezTo>
                  <a:pt x="12022667" y="1516743"/>
                  <a:pt x="12223447" y="1658257"/>
                  <a:pt x="12424228" y="1799772"/>
                </a:cubicBezTo>
              </a:path>
            </a:pathLst>
          </a:custGeom>
          <a:noFill/>
          <a:ln>
            <a:solidFill>
              <a:srgbClr val="5771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微软雅黑" panose="020B0503020204020204" pitchFamily="34" charset="-122"/>
              <a:ea typeface="微软雅黑" panose="020B0503020204020204" pitchFamily="34" charset="-122"/>
            </a:endParaRPr>
          </a:p>
        </p:txBody>
      </p:sp>
      <p:sp>
        <p:nvSpPr>
          <p:cNvPr id="94" name="椭圆 93"/>
          <p:cNvSpPr/>
          <p:nvPr/>
        </p:nvSpPr>
        <p:spPr>
          <a:xfrm>
            <a:off x="523478" y="3649926"/>
            <a:ext cx="141515" cy="141515"/>
          </a:xfrm>
          <a:prstGeom prst="ellipse">
            <a:avLst/>
          </a:prstGeom>
          <a:solidFill>
            <a:srgbClr val="577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微软雅黑" panose="020B0503020204020204" pitchFamily="34" charset="-122"/>
              <a:ea typeface="微软雅黑" panose="020B0503020204020204" pitchFamily="34" charset="-122"/>
            </a:endParaRPr>
          </a:p>
        </p:txBody>
      </p:sp>
      <p:sp>
        <p:nvSpPr>
          <p:cNvPr id="95" name="椭圆 94"/>
          <p:cNvSpPr/>
          <p:nvPr/>
        </p:nvSpPr>
        <p:spPr>
          <a:xfrm>
            <a:off x="1423352" y="4590600"/>
            <a:ext cx="274486" cy="274486"/>
          </a:xfrm>
          <a:prstGeom prst="ellipse">
            <a:avLst/>
          </a:prstGeom>
          <a:solidFill>
            <a:srgbClr val="8FA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微软雅黑" panose="020B0503020204020204" pitchFamily="34" charset="-122"/>
              <a:ea typeface="微软雅黑" panose="020B0503020204020204" pitchFamily="34" charset="-122"/>
            </a:endParaRPr>
          </a:p>
        </p:txBody>
      </p:sp>
      <p:sp>
        <p:nvSpPr>
          <p:cNvPr id="96" name="椭圆 95"/>
          <p:cNvSpPr/>
          <p:nvPr/>
        </p:nvSpPr>
        <p:spPr>
          <a:xfrm>
            <a:off x="4119564" y="4167386"/>
            <a:ext cx="133048" cy="133048"/>
          </a:xfrm>
          <a:prstGeom prst="ellipse">
            <a:avLst/>
          </a:prstGeom>
          <a:solidFill>
            <a:srgbClr val="8FA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微软雅黑" panose="020B0503020204020204" pitchFamily="34" charset="-122"/>
              <a:ea typeface="微软雅黑" panose="020B0503020204020204" pitchFamily="34" charset="-122"/>
            </a:endParaRPr>
          </a:p>
        </p:txBody>
      </p:sp>
      <p:sp>
        <p:nvSpPr>
          <p:cNvPr id="97" name="椭圆 96"/>
          <p:cNvSpPr/>
          <p:nvPr/>
        </p:nvSpPr>
        <p:spPr>
          <a:xfrm>
            <a:off x="5367415" y="4939256"/>
            <a:ext cx="133048" cy="133048"/>
          </a:xfrm>
          <a:prstGeom prst="ellipse">
            <a:avLst/>
          </a:prstGeom>
          <a:solidFill>
            <a:srgbClr val="577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微软雅黑" panose="020B0503020204020204" pitchFamily="34" charset="-122"/>
              <a:ea typeface="微软雅黑" panose="020B0503020204020204" pitchFamily="34" charset="-122"/>
            </a:endParaRPr>
          </a:p>
        </p:txBody>
      </p:sp>
      <p:sp>
        <p:nvSpPr>
          <p:cNvPr id="98" name="椭圆 97"/>
          <p:cNvSpPr/>
          <p:nvPr/>
        </p:nvSpPr>
        <p:spPr>
          <a:xfrm>
            <a:off x="5883627" y="4665288"/>
            <a:ext cx="141515" cy="141515"/>
          </a:xfrm>
          <a:prstGeom prst="ellipse">
            <a:avLst/>
          </a:prstGeom>
          <a:solidFill>
            <a:srgbClr val="577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微软雅黑" panose="020B0503020204020204" pitchFamily="34" charset="-122"/>
              <a:ea typeface="微软雅黑" panose="020B0503020204020204" pitchFamily="34" charset="-122"/>
            </a:endParaRPr>
          </a:p>
        </p:txBody>
      </p:sp>
      <p:sp>
        <p:nvSpPr>
          <p:cNvPr id="99" name="椭圆 98"/>
          <p:cNvSpPr/>
          <p:nvPr/>
        </p:nvSpPr>
        <p:spPr>
          <a:xfrm>
            <a:off x="8942614" y="4086688"/>
            <a:ext cx="141515" cy="141515"/>
          </a:xfrm>
          <a:prstGeom prst="ellipse">
            <a:avLst/>
          </a:prstGeom>
          <a:solidFill>
            <a:srgbClr val="577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ipe(left)">
                                      <p:cBhvr>
                                        <p:cTn id="10" dur="500"/>
                                        <p:tgtEl>
                                          <p:spTgt spid="93"/>
                                        </p:tgtEl>
                                      </p:cBhvr>
                                    </p:animEffect>
                                  </p:childTnLst>
                                </p:cTn>
                              </p:par>
                              <p:par>
                                <p:cTn id="11" presetID="26"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wipe(down)">
                                      <p:cBhvr>
                                        <p:cTn id="13" dur="580">
                                          <p:stCondLst>
                                            <p:cond delay="0"/>
                                          </p:stCondLst>
                                        </p:cTn>
                                        <p:tgtEl>
                                          <p:spTgt spid="78"/>
                                        </p:tgtEl>
                                      </p:cBhvr>
                                    </p:animEffect>
                                    <p:anim calcmode="lin" valueType="num">
                                      <p:cBhvr>
                                        <p:cTn id="14" dur="1822" tmFilter="0,0; 0.14,0.36; 0.43,0.73; 0.71,0.91; 1.0,1.0">
                                          <p:stCondLst>
                                            <p:cond delay="0"/>
                                          </p:stCondLst>
                                        </p:cTn>
                                        <p:tgtEl>
                                          <p:spTgt spid="78"/>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78"/>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78"/>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78"/>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78"/>
                                        </p:tgtEl>
                                        <p:attrNameLst>
                                          <p:attrName>ppt_y</p:attrName>
                                        </p:attrNameLst>
                                      </p:cBhvr>
                                      <p:tavLst>
                                        <p:tav tm="0" fmla="#ppt_y-sin(pi*$)/81">
                                          <p:val>
                                            <p:fltVal val="0"/>
                                          </p:val>
                                        </p:tav>
                                        <p:tav tm="100000">
                                          <p:val>
                                            <p:fltVal val="1"/>
                                          </p:val>
                                        </p:tav>
                                      </p:tavLst>
                                    </p:anim>
                                    <p:animScale>
                                      <p:cBhvr>
                                        <p:cTn id="19" dur="26">
                                          <p:stCondLst>
                                            <p:cond delay="650"/>
                                          </p:stCondLst>
                                        </p:cTn>
                                        <p:tgtEl>
                                          <p:spTgt spid="78"/>
                                        </p:tgtEl>
                                      </p:cBhvr>
                                      <p:to x="100000" y="60000"/>
                                    </p:animScale>
                                    <p:animScale>
                                      <p:cBhvr>
                                        <p:cTn id="20" dur="166" decel="50000">
                                          <p:stCondLst>
                                            <p:cond delay="676"/>
                                          </p:stCondLst>
                                        </p:cTn>
                                        <p:tgtEl>
                                          <p:spTgt spid="78"/>
                                        </p:tgtEl>
                                      </p:cBhvr>
                                      <p:to x="100000" y="100000"/>
                                    </p:animScale>
                                    <p:animScale>
                                      <p:cBhvr>
                                        <p:cTn id="21" dur="26">
                                          <p:stCondLst>
                                            <p:cond delay="1312"/>
                                          </p:stCondLst>
                                        </p:cTn>
                                        <p:tgtEl>
                                          <p:spTgt spid="78"/>
                                        </p:tgtEl>
                                      </p:cBhvr>
                                      <p:to x="100000" y="80000"/>
                                    </p:animScale>
                                    <p:animScale>
                                      <p:cBhvr>
                                        <p:cTn id="22" dur="166" decel="50000">
                                          <p:stCondLst>
                                            <p:cond delay="1338"/>
                                          </p:stCondLst>
                                        </p:cTn>
                                        <p:tgtEl>
                                          <p:spTgt spid="78"/>
                                        </p:tgtEl>
                                      </p:cBhvr>
                                      <p:to x="100000" y="100000"/>
                                    </p:animScale>
                                    <p:animScale>
                                      <p:cBhvr>
                                        <p:cTn id="23" dur="26">
                                          <p:stCondLst>
                                            <p:cond delay="1642"/>
                                          </p:stCondLst>
                                        </p:cTn>
                                        <p:tgtEl>
                                          <p:spTgt spid="78"/>
                                        </p:tgtEl>
                                      </p:cBhvr>
                                      <p:to x="100000" y="90000"/>
                                    </p:animScale>
                                    <p:animScale>
                                      <p:cBhvr>
                                        <p:cTn id="24" dur="166" decel="50000">
                                          <p:stCondLst>
                                            <p:cond delay="1668"/>
                                          </p:stCondLst>
                                        </p:cTn>
                                        <p:tgtEl>
                                          <p:spTgt spid="78"/>
                                        </p:tgtEl>
                                      </p:cBhvr>
                                      <p:to x="100000" y="100000"/>
                                    </p:animScale>
                                    <p:animScale>
                                      <p:cBhvr>
                                        <p:cTn id="25" dur="26">
                                          <p:stCondLst>
                                            <p:cond delay="1808"/>
                                          </p:stCondLst>
                                        </p:cTn>
                                        <p:tgtEl>
                                          <p:spTgt spid="78"/>
                                        </p:tgtEl>
                                      </p:cBhvr>
                                      <p:to x="100000" y="95000"/>
                                    </p:animScale>
                                    <p:animScale>
                                      <p:cBhvr>
                                        <p:cTn id="26" dur="166" decel="50000">
                                          <p:stCondLst>
                                            <p:cond delay="1834"/>
                                          </p:stCondLst>
                                        </p:cTn>
                                        <p:tgtEl>
                                          <p:spTgt spid="78"/>
                                        </p:tgtEl>
                                      </p:cBhvr>
                                      <p:to x="100000" y="100000"/>
                                    </p:animScale>
                                  </p:childTnLst>
                                </p:cTn>
                              </p:par>
                              <p:par>
                                <p:cTn id="27" presetID="26" presetClass="entr" presetSubtype="0" fill="hold" grpId="0" nodeType="withEffect">
                                  <p:stCondLst>
                                    <p:cond delay="400"/>
                                  </p:stCondLst>
                                  <p:childTnLst>
                                    <p:set>
                                      <p:cBhvr>
                                        <p:cTn id="28" dur="1" fill="hold">
                                          <p:stCondLst>
                                            <p:cond delay="0"/>
                                          </p:stCondLst>
                                        </p:cTn>
                                        <p:tgtEl>
                                          <p:spTgt spid="79"/>
                                        </p:tgtEl>
                                        <p:attrNameLst>
                                          <p:attrName>style.visibility</p:attrName>
                                        </p:attrNameLst>
                                      </p:cBhvr>
                                      <p:to>
                                        <p:strVal val="visible"/>
                                      </p:to>
                                    </p:set>
                                    <p:animEffect transition="in" filter="wipe(down)">
                                      <p:cBhvr>
                                        <p:cTn id="29" dur="580">
                                          <p:stCondLst>
                                            <p:cond delay="0"/>
                                          </p:stCondLst>
                                        </p:cTn>
                                        <p:tgtEl>
                                          <p:spTgt spid="79"/>
                                        </p:tgtEl>
                                      </p:cBhvr>
                                    </p:animEffect>
                                    <p:anim calcmode="lin" valueType="num">
                                      <p:cBhvr>
                                        <p:cTn id="30" dur="1822" tmFilter="0,0; 0.14,0.36; 0.43,0.73; 0.71,0.91; 1.0,1.0">
                                          <p:stCondLst>
                                            <p:cond delay="0"/>
                                          </p:stCondLst>
                                        </p:cTn>
                                        <p:tgtEl>
                                          <p:spTgt spid="79"/>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79"/>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79"/>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79"/>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79"/>
                                        </p:tgtEl>
                                        <p:attrNameLst>
                                          <p:attrName>ppt_y</p:attrName>
                                        </p:attrNameLst>
                                      </p:cBhvr>
                                      <p:tavLst>
                                        <p:tav tm="0" fmla="#ppt_y-sin(pi*$)/81">
                                          <p:val>
                                            <p:fltVal val="0"/>
                                          </p:val>
                                        </p:tav>
                                        <p:tav tm="100000">
                                          <p:val>
                                            <p:fltVal val="1"/>
                                          </p:val>
                                        </p:tav>
                                      </p:tavLst>
                                    </p:anim>
                                    <p:animScale>
                                      <p:cBhvr>
                                        <p:cTn id="35" dur="26">
                                          <p:stCondLst>
                                            <p:cond delay="650"/>
                                          </p:stCondLst>
                                        </p:cTn>
                                        <p:tgtEl>
                                          <p:spTgt spid="79"/>
                                        </p:tgtEl>
                                      </p:cBhvr>
                                      <p:to x="100000" y="60000"/>
                                    </p:animScale>
                                    <p:animScale>
                                      <p:cBhvr>
                                        <p:cTn id="36" dur="166" decel="50000">
                                          <p:stCondLst>
                                            <p:cond delay="676"/>
                                          </p:stCondLst>
                                        </p:cTn>
                                        <p:tgtEl>
                                          <p:spTgt spid="79"/>
                                        </p:tgtEl>
                                      </p:cBhvr>
                                      <p:to x="100000" y="100000"/>
                                    </p:animScale>
                                    <p:animScale>
                                      <p:cBhvr>
                                        <p:cTn id="37" dur="26">
                                          <p:stCondLst>
                                            <p:cond delay="1312"/>
                                          </p:stCondLst>
                                        </p:cTn>
                                        <p:tgtEl>
                                          <p:spTgt spid="79"/>
                                        </p:tgtEl>
                                      </p:cBhvr>
                                      <p:to x="100000" y="80000"/>
                                    </p:animScale>
                                    <p:animScale>
                                      <p:cBhvr>
                                        <p:cTn id="38" dur="166" decel="50000">
                                          <p:stCondLst>
                                            <p:cond delay="1338"/>
                                          </p:stCondLst>
                                        </p:cTn>
                                        <p:tgtEl>
                                          <p:spTgt spid="79"/>
                                        </p:tgtEl>
                                      </p:cBhvr>
                                      <p:to x="100000" y="100000"/>
                                    </p:animScale>
                                    <p:animScale>
                                      <p:cBhvr>
                                        <p:cTn id="39" dur="26">
                                          <p:stCondLst>
                                            <p:cond delay="1642"/>
                                          </p:stCondLst>
                                        </p:cTn>
                                        <p:tgtEl>
                                          <p:spTgt spid="79"/>
                                        </p:tgtEl>
                                      </p:cBhvr>
                                      <p:to x="100000" y="90000"/>
                                    </p:animScale>
                                    <p:animScale>
                                      <p:cBhvr>
                                        <p:cTn id="40" dur="166" decel="50000">
                                          <p:stCondLst>
                                            <p:cond delay="1668"/>
                                          </p:stCondLst>
                                        </p:cTn>
                                        <p:tgtEl>
                                          <p:spTgt spid="79"/>
                                        </p:tgtEl>
                                      </p:cBhvr>
                                      <p:to x="100000" y="100000"/>
                                    </p:animScale>
                                    <p:animScale>
                                      <p:cBhvr>
                                        <p:cTn id="41" dur="26">
                                          <p:stCondLst>
                                            <p:cond delay="1808"/>
                                          </p:stCondLst>
                                        </p:cTn>
                                        <p:tgtEl>
                                          <p:spTgt spid="79"/>
                                        </p:tgtEl>
                                      </p:cBhvr>
                                      <p:to x="100000" y="95000"/>
                                    </p:animScale>
                                    <p:animScale>
                                      <p:cBhvr>
                                        <p:cTn id="42" dur="166" decel="50000">
                                          <p:stCondLst>
                                            <p:cond delay="1834"/>
                                          </p:stCondLst>
                                        </p:cTn>
                                        <p:tgtEl>
                                          <p:spTgt spid="79"/>
                                        </p:tgtEl>
                                      </p:cBhvr>
                                      <p:to x="100000" y="100000"/>
                                    </p:animScale>
                                  </p:childTnLst>
                                </p:cTn>
                              </p:par>
                              <p:par>
                                <p:cTn id="43" presetID="26" presetClass="entr" presetSubtype="0" fill="hold" grpId="0" nodeType="with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ipe(down)">
                                      <p:cBhvr>
                                        <p:cTn id="45" dur="580">
                                          <p:stCondLst>
                                            <p:cond delay="0"/>
                                          </p:stCondLst>
                                        </p:cTn>
                                        <p:tgtEl>
                                          <p:spTgt spid="94"/>
                                        </p:tgtEl>
                                      </p:cBhvr>
                                    </p:animEffect>
                                    <p:anim calcmode="lin" valueType="num">
                                      <p:cBhvr>
                                        <p:cTn id="46" dur="1822" tmFilter="0,0; 0.14,0.36; 0.43,0.73; 0.71,0.91; 1.0,1.0">
                                          <p:stCondLst>
                                            <p:cond delay="0"/>
                                          </p:stCondLst>
                                        </p:cTn>
                                        <p:tgtEl>
                                          <p:spTgt spid="94"/>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94"/>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94"/>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94"/>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94"/>
                                        </p:tgtEl>
                                        <p:attrNameLst>
                                          <p:attrName>ppt_y</p:attrName>
                                        </p:attrNameLst>
                                      </p:cBhvr>
                                      <p:tavLst>
                                        <p:tav tm="0" fmla="#ppt_y-sin(pi*$)/81">
                                          <p:val>
                                            <p:fltVal val="0"/>
                                          </p:val>
                                        </p:tav>
                                        <p:tav tm="100000">
                                          <p:val>
                                            <p:fltVal val="1"/>
                                          </p:val>
                                        </p:tav>
                                      </p:tavLst>
                                    </p:anim>
                                    <p:animScale>
                                      <p:cBhvr>
                                        <p:cTn id="51" dur="26">
                                          <p:stCondLst>
                                            <p:cond delay="650"/>
                                          </p:stCondLst>
                                        </p:cTn>
                                        <p:tgtEl>
                                          <p:spTgt spid="94"/>
                                        </p:tgtEl>
                                      </p:cBhvr>
                                      <p:to x="100000" y="60000"/>
                                    </p:animScale>
                                    <p:animScale>
                                      <p:cBhvr>
                                        <p:cTn id="52" dur="166" decel="50000">
                                          <p:stCondLst>
                                            <p:cond delay="676"/>
                                          </p:stCondLst>
                                        </p:cTn>
                                        <p:tgtEl>
                                          <p:spTgt spid="94"/>
                                        </p:tgtEl>
                                      </p:cBhvr>
                                      <p:to x="100000" y="100000"/>
                                    </p:animScale>
                                    <p:animScale>
                                      <p:cBhvr>
                                        <p:cTn id="53" dur="26">
                                          <p:stCondLst>
                                            <p:cond delay="1312"/>
                                          </p:stCondLst>
                                        </p:cTn>
                                        <p:tgtEl>
                                          <p:spTgt spid="94"/>
                                        </p:tgtEl>
                                      </p:cBhvr>
                                      <p:to x="100000" y="80000"/>
                                    </p:animScale>
                                    <p:animScale>
                                      <p:cBhvr>
                                        <p:cTn id="54" dur="166" decel="50000">
                                          <p:stCondLst>
                                            <p:cond delay="1338"/>
                                          </p:stCondLst>
                                        </p:cTn>
                                        <p:tgtEl>
                                          <p:spTgt spid="94"/>
                                        </p:tgtEl>
                                      </p:cBhvr>
                                      <p:to x="100000" y="100000"/>
                                    </p:animScale>
                                    <p:animScale>
                                      <p:cBhvr>
                                        <p:cTn id="55" dur="26">
                                          <p:stCondLst>
                                            <p:cond delay="1642"/>
                                          </p:stCondLst>
                                        </p:cTn>
                                        <p:tgtEl>
                                          <p:spTgt spid="94"/>
                                        </p:tgtEl>
                                      </p:cBhvr>
                                      <p:to x="100000" y="90000"/>
                                    </p:animScale>
                                    <p:animScale>
                                      <p:cBhvr>
                                        <p:cTn id="56" dur="166" decel="50000">
                                          <p:stCondLst>
                                            <p:cond delay="1668"/>
                                          </p:stCondLst>
                                        </p:cTn>
                                        <p:tgtEl>
                                          <p:spTgt spid="94"/>
                                        </p:tgtEl>
                                      </p:cBhvr>
                                      <p:to x="100000" y="100000"/>
                                    </p:animScale>
                                    <p:animScale>
                                      <p:cBhvr>
                                        <p:cTn id="57" dur="26">
                                          <p:stCondLst>
                                            <p:cond delay="1808"/>
                                          </p:stCondLst>
                                        </p:cTn>
                                        <p:tgtEl>
                                          <p:spTgt spid="94"/>
                                        </p:tgtEl>
                                      </p:cBhvr>
                                      <p:to x="100000" y="95000"/>
                                    </p:animScale>
                                    <p:animScale>
                                      <p:cBhvr>
                                        <p:cTn id="58" dur="166" decel="50000">
                                          <p:stCondLst>
                                            <p:cond delay="1834"/>
                                          </p:stCondLst>
                                        </p:cTn>
                                        <p:tgtEl>
                                          <p:spTgt spid="94"/>
                                        </p:tgtEl>
                                      </p:cBhvr>
                                      <p:to x="100000" y="100000"/>
                                    </p:animScale>
                                  </p:childTnLst>
                                </p:cTn>
                              </p:par>
                              <p:par>
                                <p:cTn id="59" presetID="26" presetClass="entr" presetSubtype="0" fill="hold" grpId="0" nodeType="withEffect">
                                  <p:stCondLst>
                                    <p:cond delay="300"/>
                                  </p:stCondLst>
                                  <p:childTnLst>
                                    <p:set>
                                      <p:cBhvr>
                                        <p:cTn id="60" dur="1" fill="hold">
                                          <p:stCondLst>
                                            <p:cond delay="0"/>
                                          </p:stCondLst>
                                        </p:cTn>
                                        <p:tgtEl>
                                          <p:spTgt spid="95"/>
                                        </p:tgtEl>
                                        <p:attrNameLst>
                                          <p:attrName>style.visibility</p:attrName>
                                        </p:attrNameLst>
                                      </p:cBhvr>
                                      <p:to>
                                        <p:strVal val="visible"/>
                                      </p:to>
                                    </p:set>
                                    <p:animEffect transition="in" filter="wipe(down)">
                                      <p:cBhvr>
                                        <p:cTn id="61" dur="580">
                                          <p:stCondLst>
                                            <p:cond delay="0"/>
                                          </p:stCondLst>
                                        </p:cTn>
                                        <p:tgtEl>
                                          <p:spTgt spid="95"/>
                                        </p:tgtEl>
                                      </p:cBhvr>
                                    </p:animEffect>
                                    <p:anim calcmode="lin" valueType="num">
                                      <p:cBhvr>
                                        <p:cTn id="62" dur="1822" tmFilter="0,0; 0.14,0.36; 0.43,0.73; 0.71,0.91; 1.0,1.0">
                                          <p:stCondLst>
                                            <p:cond delay="0"/>
                                          </p:stCondLst>
                                        </p:cTn>
                                        <p:tgtEl>
                                          <p:spTgt spid="95"/>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95"/>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95"/>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95"/>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95"/>
                                        </p:tgtEl>
                                        <p:attrNameLst>
                                          <p:attrName>ppt_y</p:attrName>
                                        </p:attrNameLst>
                                      </p:cBhvr>
                                      <p:tavLst>
                                        <p:tav tm="0" fmla="#ppt_y-sin(pi*$)/81">
                                          <p:val>
                                            <p:fltVal val="0"/>
                                          </p:val>
                                        </p:tav>
                                        <p:tav tm="100000">
                                          <p:val>
                                            <p:fltVal val="1"/>
                                          </p:val>
                                        </p:tav>
                                      </p:tavLst>
                                    </p:anim>
                                    <p:animScale>
                                      <p:cBhvr>
                                        <p:cTn id="67" dur="26">
                                          <p:stCondLst>
                                            <p:cond delay="650"/>
                                          </p:stCondLst>
                                        </p:cTn>
                                        <p:tgtEl>
                                          <p:spTgt spid="95"/>
                                        </p:tgtEl>
                                      </p:cBhvr>
                                      <p:to x="100000" y="60000"/>
                                    </p:animScale>
                                    <p:animScale>
                                      <p:cBhvr>
                                        <p:cTn id="68" dur="166" decel="50000">
                                          <p:stCondLst>
                                            <p:cond delay="676"/>
                                          </p:stCondLst>
                                        </p:cTn>
                                        <p:tgtEl>
                                          <p:spTgt spid="95"/>
                                        </p:tgtEl>
                                      </p:cBhvr>
                                      <p:to x="100000" y="100000"/>
                                    </p:animScale>
                                    <p:animScale>
                                      <p:cBhvr>
                                        <p:cTn id="69" dur="26">
                                          <p:stCondLst>
                                            <p:cond delay="1312"/>
                                          </p:stCondLst>
                                        </p:cTn>
                                        <p:tgtEl>
                                          <p:spTgt spid="95"/>
                                        </p:tgtEl>
                                      </p:cBhvr>
                                      <p:to x="100000" y="80000"/>
                                    </p:animScale>
                                    <p:animScale>
                                      <p:cBhvr>
                                        <p:cTn id="70" dur="166" decel="50000">
                                          <p:stCondLst>
                                            <p:cond delay="1338"/>
                                          </p:stCondLst>
                                        </p:cTn>
                                        <p:tgtEl>
                                          <p:spTgt spid="95"/>
                                        </p:tgtEl>
                                      </p:cBhvr>
                                      <p:to x="100000" y="100000"/>
                                    </p:animScale>
                                    <p:animScale>
                                      <p:cBhvr>
                                        <p:cTn id="71" dur="26">
                                          <p:stCondLst>
                                            <p:cond delay="1642"/>
                                          </p:stCondLst>
                                        </p:cTn>
                                        <p:tgtEl>
                                          <p:spTgt spid="95"/>
                                        </p:tgtEl>
                                      </p:cBhvr>
                                      <p:to x="100000" y="90000"/>
                                    </p:animScale>
                                    <p:animScale>
                                      <p:cBhvr>
                                        <p:cTn id="72" dur="166" decel="50000">
                                          <p:stCondLst>
                                            <p:cond delay="1668"/>
                                          </p:stCondLst>
                                        </p:cTn>
                                        <p:tgtEl>
                                          <p:spTgt spid="95"/>
                                        </p:tgtEl>
                                      </p:cBhvr>
                                      <p:to x="100000" y="100000"/>
                                    </p:animScale>
                                    <p:animScale>
                                      <p:cBhvr>
                                        <p:cTn id="73" dur="26">
                                          <p:stCondLst>
                                            <p:cond delay="1808"/>
                                          </p:stCondLst>
                                        </p:cTn>
                                        <p:tgtEl>
                                          <p:spTgt spid="95"/>
                                        </p:tgtEl>
                                      </p:cBhvr>
                                      <p:to x="100000" y="95000"/>
                                    </p:animScale>
                                    <p:animScale>
                                      <p:cBhvr>
                                        <p:cTn id="74" dur="166" decel="50000">
                                          <p:stCondLst>
                                            <p:cond delay="1834"/>
                                          </p:stCondLst>
                                        </p:cTn>
                                        <p:tgtEl>
                                          <p:spTgt spid="95"/>
                                        </p:tgtEl>
                                      </p:cBhvr>
                                      <p:to x="100000" y="100000"/>
                                    </p:animScale>
                                  </p:childTnLst>
                                </p:cTn>
                              </p:par>
                              <p:par>
                                <p:cTn id="75" presetID="26" presetClass="entr" presetSubtype="0" fill="hold" grpId="0" nodeType="with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wipe(down)">
                                      <p:cBhvr>
                                        <p:cTn id="77" dur="580">
                                          <p:stCondLst>
                                            <p:cond delay="0"/>
                                          </p:stCondLst>
                                        </p:cTn>
                                        <p:tgtEl>
                                          <p:spTgt spid="85"/>
                                        </p:tgtEl>
                                      </p:cBhvr>
                                    </p:animEffect>
                                    <p:anim calcmode="lin" valueType="num">
                                      <p:cBhvr>
                                        <p:cTn id="78" dur="1822" tmFilter="0,0; 0.14,0.36; 0.43,0.73; 0.71,0.91; 1.0,1.0">
                                          <p:stCondLst>
                                            <p:cond delay="0"/>
                                          </p:stCondLst>
                                        </p:cTn>
                                        <p:tgtEl>
                                          <p:spTgt spid="85"/>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85"/>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85"/>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85"/>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85"/>
                                        </p:tgtEl>
                                        <p:attrNameLst>
                                          <p:attrName>ppt_y</p:attrName>
                                        </p:attrNameLst>
                                      </p:cBhvr>
                                      <p:tavLst>
                                        <p:tav tm="0" fmla="#ppt_y-sin(pi*$)/81">
                                          <p:val>
                                            <p:fltVal val="0"/>
                                          </p:val>
                                        </p:tav>
                                        <p:tav tm="100000">
                                          <p:val>
                                            <p:fltVal val="1"/>
                                          </p:val>
                                        </p:tav>
                                      </p:tavLst>
                                    </p:anim>
                                    <p:animScale>
                                      <p:cBhvr>
                                        <p:cTn id="83" dur="26">
                                          <p:stCondLst>
                                            <p:cond delay="650"/>
                                          </p:stCondLst>
                                        </p:cTn>
                                        <p:tgtEl>
                                          <p:spTgt spid="85"/>
                                        </p:tgtEl>
                                      </p:cBhvr>
                                      <p:to x="100000" y="60000"/>
                                    </p:animScale>
                                    <p:animScale>
                                      <p:cBhvr>
                                        <p:cTn id="84" dur="166" decel="50000">
                                          <p:stCondLst>
                                            <p:cond delay="676"/>
                                          </p:stCondLst>
                                        </p:cTn>
                                        <p:tgtEl>
                                          <p:spTgt spid="85"/>
                                        </p:tgtEl>
                                      </p:cBhvr>
                                      <p:to x="100000" y="100000"/>
                                    </p:animScale>
                                    <p:animScale>
                                      <p:cBhvr>
                                        <p:cTn id="85" dur="26">
                                          <p:stCondLst>
                                            <p:cond delay="1312"/>
                                          </p:stCondLst>
                                        </p:cTn>
                                        <p:tgtEl>
                                          <p:spTgt spid="85"/>
                                        </p:tgtEl>
                                      </p:cBhvr>
                                      <p:to x="100000" y="80000"/>
                                    </p:animScale>
                                    <p:animScale>
                                      <p:cBhvr>
                                        <p:cTn id="86" dur="166" decel="50000">
                                          <p:stCondLst>
                                            <p:cond delay="1338"/>
                                          </p:stCondLst>
                                        </p:cTn>
                                        <p:tgtEl>
                                          <p:spTgt spid="85"/>
                                        </p:tgtEl>
                                      </p:cBhvr>
                                      <p:to x="100000" y="100000"/>
                                    </p:animScale>
                                    <p:animScale>
                                      <p:cBhvr>
                                        <p:cTn id="87" dur="26">
                                          <p:stCondLst>
                                            <p:cond delay="1642"/>
                                          </p:stCondLst>
                                        </p:cTn>
                                        <p:tgtEl>
                                          <p:spTgt spid="85"/>
                                        </p:tgtEl>
                                      </p:cBhvr>
                                      <p:to x="100000" y="90000"/>
                                    </p:animScale>
                                    <p:animScale>
                                      <p:cBhvr>
                                        <p:cTn id="88" dur="166" decel="50000">
                                          <p:stCondLst>
                                            <p:cond delay="1668"/>
                                          </p:stCondLst>
                                        </p:cTn>
                                        <p:tgtEl>
                                          <p:spTgt spid="85"/>
                                        </p:tgtEl>
                                      </p:cBhvr>
                                      <p:to x="100000" y="100000"/>
                                    </p:animScale>
                                    <p:animScale>
                                      <p:cBhvr>
                                        <p:cTn id="89" dur="26">
                                          <p:stCondLst>
                                            <p:cond delay="1808"/>
                                          </p:stCondLst>
                                        </p:cTn>
                                        <p:tgtEl>
                                          <p:spTgt spid="85"/>
                                        </p:tgtEl>
                                      </p:cBhvr>
                                      <p:to x="100000" y="95000"/>
                                    </p:animScale>
                                    <p:animScale>
                                      <p:cBhvr>
                                        <p:cTn id="90" dur="166" decel="50000">
                                          <p:stCondLst>
                                            <p:cond delay="1834"/>
                                          </p:stCondLst>
                                        </p:cTn>
                                        <p:tgtEl>
                                          <p:spTgt spid="85"/>
                                        </p:tgtEl>
                                      </p:cBhvr>
                                      <p:to x="100000" y="100000"/>
                                    </p:animScale>
                                  </p:childTnLst>
                                </p:cTn>
                              </p:par>
                              <p:par>
                                <p:cTn id="91" presetID="26" presetClass="entr" presetSubtype="0" fill="hold" grpId="0" nodeType="withEffect">
                                  <p:stCondLst>
                                    <p:cond delay="300"/>
                                  </p:stCondLst>
                                  <p:childTnLst>
                                    <p:set>
                                      <p:cBhvr>
                                        <p:cTn id="92" dur="1" fill="hold">
                                          <p:stCondLst>
                                            <p:cond delay="0"/>
                                          </p:stCondLst>
                                        </p:cTn>
                                        <p:tgtEl>
                                          <p:spTgt spid="86"/>
                                        </p:tgtEl>
                                        <p:attrNameLst>
                                          <p:attrName>style.visibility</p:attrName>
                                        </p:attrNameLst>
                                      </p:cBhvr>
                                      <p:to>
                                        <p:strVal val="visible"/>
                                      </p:to>
                                    </p:set>
                                    <p:animEffect transition="in" filter="wipe(down)">
                                      <p:cBhvr>
                                        <p:cTn id="93" dur="580">
                                          <p:stCondLst>
                                            <p:cond delay="0"/>
                                          </p:stCondLst>
                                        </p:cTn>
                                        <p:tgtEl>
                                          <p:spTgt spid="86"/>
                                        </p:tgtEl>
                                      </p:cBhvr>
                                    </p:animEffect>
                                    <p:anim calcmode="lin" valueType="num">
                                      <p:cBhvr>
                                        <p:cTn id="94" dur="1822" tmFilter="0,0; 0.14,0.36; 0.43,0.73; 0.71,0.91; 1.0,1.0">
                                          <p:stCondLst>
                                            <p:cond delay="0"/>
                                          </p:stCondLst>
                                        </p:cTn>
                                        <p:tgtEl>
                                          <p:spTgt spid="86"/>
                                        </p:tgtEl>
                                        <p:attrNameLst>
                                          <p:attrName>ppt_x</p:attrName>
                                        </p:attrNameLst>
                                      </p:cBhvr>
                                      <p:tavLst>
                                        <p:tav tm="0">
                                          <p:val>
                                            <p:strVal val="#ppt_x-0.25"/>
                                          </p:val>
                                        </p:tav>
                                        <p:tav tm="100000">
                                          <p:val>
                                            <p:strVal val="#ppt_x"/>
                                          </p:val>
                                        </p:tav>
                                      </p:tavLst>
                                    </p:anim>
                                    <p:anim calcmode="lin" valueType="num">
                                      <p:cBhvr>
                                        <p:cTn id="95" dur="664" tmFilter="0.0,0.0; 0.25,0.07; 0.50,0.2; 0.75,0.467; 1.0,1.0">
                                          <p:stCondLst>
                                            <p:cond delay="0"/>
                                          </p:stCondLst>
                                        </p:cTn>
                                        <p:tgtEl>
                                          <p:spTgt spid="86"/>
                                        </p:tgtEl>
                                        <p:attrNameLst>
                                          <p:attrName>ppt_y</p:attrName>
                                        </p:attrNameLst>
                                      </p:cBhvr>
                                      <p:tavLst>
                                        <p:tav tm="0" fmla="#ppt_y-sin(pi*$)/3">
                                          <p:val>
                                            <p:fltVal val="0.5"/>
                                          </p:val>
                                        </p:tav>
                                        <p:tav tm="100000">
                                          <p:val>
                                            <p:fltVal val="1"/>
                                          </p:val>
                                        </p:tav>
                                      </p:tavLst>
                                    </p:anim>
                                    <p:anim calcmode="lin" valueType="num">
                                      <p:cBhvr>
                                        <p:cTn id="96" dur="664" tmFilter="0, 0; 0.125,0.2665; 0.25,0.4; 0.375,0.465; 0.5,0.5;  0.625,0.535; 0.75,0.6; 0.875,0.7335; 1,1">
                                          <p:stCondLst>
                                            <p:cond delay="664"/>
                                          </p:stCondLst>
                                        </p:cTn>
                                        <p:tgtEl>
                                          <p:spTgt spid="86"/>
                                        </p:tgtEl>
                                        <p:attrNameLst>
                                          <p:attrName>ppt_y</p:attrName>
                                        </p:attrNameLst>
                                      </p:cBhvr>
                                      <p:tavLst>
                                        <p:tav tm="0" fmla="#ppt_y-sin(pi*$)/9">
                                          <p:val>
                                            <p:fltVal val="0"/>
                                          </p:val>
                                        </p:tav>
                                        <p:tav tm="100000">
                                          <p:val>
                                            <p:fltVal val="1"/>
                                          </p:val>
                                        </p:tav>
                                      </p:tavLst>
                                    </p:anim>
                                    <p:anim calcmode="lin" valueType="num">
                                      <p:cBhvr>
                                        <p:cTn id="97" dur="332" tmFilter="0, 0; 0.125,0.2665; 0.25,0.4; 0.375,0.465; 0.5,0.5;  0.625,0.535; 0.75,0.6; 0.875,0.7335; 1,1">
                                          <p:stCondLst>
                                            <p:cond delay="1324"/>
                                          </p:stCondLst>
                                        </p:cTn>
                                        <p:tgtEl>
                                          <p:spTgt spid="86"/>
                                        </p:tgtEl>
                                        <p:attrNameLst>
                                          <p:attrName>ppt_y</p:attrName>
                                        </p:attrNameLst>
                                      </p:cBhvr>
                                      <p:tavLst>
                                        <p:tav tm="0" fmla="#ppt_y-sin(pi*$)/27">
                                          <p:val>
                                            <p:fltVal val="0"/>
                                          </p:val>
                                        </p:tav>
                                        <p:tav tm="100000">
                                          <p:val>
                                            <p:fltVal val="1"/>
                                          </p:val>
                                        </p:tav>
                                      </p:tavLst>
                                    </p:anim>
                                    <p:anim calcmode="lin" valueType="num">
                                      <p:cBhvr>
                                        <p:cTn id="98" dur="164" tmFilter="0, 0; 0.125,0.2665; 0.25,0.4; 0.375,0.465; 0.5,0.5;  0.625,0.535; 0.75,0.6; 0.875,0.7335; 1,1">
                                          <p:stCondLst>
                                            <p:cond delay="1656"/>
                                          </p:stCondLst>
                                        </p:cTn>
                                        <p:tgtEl>
                                          <p:spTgt spid="86"/>
                                        </p:tgtEl>
                                        <p:attrNameLst>
                                          <p:attrName>ppt_y</p:attrName>
                                        </p:attrNameLst>
                                      </p:cBhvr>
                                      <p:tavLst>
                                        <p:tav tm="0" fmla="#ppt_y-sin(pi*$)/81">
                                          <p:val>
                                            <p:fltVal val="0"/>
                                          </p:val>
                                        </p:tav>
                                        <p:tav tm="100000">
                                          <p:val>
                                            <p:fltVal val="1"/>
                                          </p:val>
                                        </p:tav>
                                      </p:tavLst>
                                    </p:anim>
                                    <p:animScale>
                                      <p:cBhvr>
                                        <p:cTn id="99" dur="26">
                                          <p:stCondLst>
                                            <p:cond delay="650"/>
                                          </p:stCondLst>
                                        </p:cTn>
                                        <p:tgtEl>
                                          <p:spTgt spid="86"/>
                                        </p:tgtEl>
                                      </p:cBhvr>
                                      <p:to x="100000" y="60000"/>
                                    </p:animScale>
                                    <p:animScale>
                                      <p:cBhvr>
                                        <p:cTn id="100" dur="166" decel="50000">
                                          <p:stCondLst>
                                            <p:cond delay="676"/>
                                          </p:stCondLst>
                                        </p:cTn>
                                        <p:tgtEl>
                                          <p:spTgt spid="86"/>
                                        </p:tgtEl>
                                      </p:cBhvr>
                                      <p:to x="100000" y="100000"/>
                                    </p:animScale>
                                    <p:animScale>
                                      <p:cBhvr>
                                        <p:cTn id="101" dur="26">
                                          <p:stCondLst>
                                            <p:cond delay="1312"/>
                                          </p:stCondLst>
                                        </p:cTn>
                                        <p:tgtEl>
                                          <p:spTgt spid="86"/>
                                        </p:tgtEl>
                                      </p:cBhvr>
                                      <p:to x="100000" y="80000"/>
                                    </p:animScale>
                                    <p:animScale>
                                      <p:cBhvr>
                                        <p:cTn id="102" dur="166" decel="50000">
                                          <p:stCondLst>
                                            <p:cond delay="1338"/>
                                          </p:stCondLst>
                                        </p:cTn>
                                        <p:tgtEl>
                                          <p:spTgt spid="86"/>
                                        </p:tgtEl>
                                      </p:cBhvr>
                                      <p:to x="100000" y="100000"/>
                                    </p:animScale>
                                    <p:animScale>
                                      <p:cBhvr>
                                        <p:cTn id="103" dur="26">
                                          <p:stCondLst>
                                            <p:cond delay="1642"/>
                                          </p:stCondLst>
                                        </p:cTn>
                                        <p:tgtEl>
                                          <p:spTgt spid="86"/>
                                        </p:tgtEl>
                                      </p:cBhvr>
                                      <p:to x="100000" y="90000"/>
                                    </p:animScale>
                                    <p:animScale>
                                      <p:cBhvr>
                                        <p:cTn id="104" dur="166" decel="50000">
                                          <p:stCondLst>
                                            <p:cond delay="1668"/>
                                          </p:stCondLst>
                                        </p:cTn>
                                        <p:tgtEl>
                                          <p:spTgt spid="86"/>
                                        </p:tgtEl>
                                      </p:cBhvr>
                                      <p:to x="100000" y="100000"/>
                                    </p:animScale>
                                    <p:animScale>
                                      <p:cBhvr>
                                        <p:cTn id="105" dur="26">
                                          <p:stCondLst>
                                            <p:cond delay="1808"/>
                                          </p:stCondLst>
                                        </p:cTn>
                                        <p:tgtEl>
                                          <p:spTgt spid="86"/>
                                        </p:tgtEl>
                                      </p:cBhvr>
                                      <p:to x="100000" y="95000"/>
                                    </p:animScale>
                                    <p:animScale>
                                      <p:cBhvr>
                                        <p:cTn id="106" dur="166" decel="50000">
                                          <p:stCondLst>
                                            <p:cond delay="1834"/>
                                          </p:stCondLst>
                                        </p:cTn>
                                        <p:tgtEl>
                                          <p:spTgt spid="86"/>
                                        </p:tgtEl>
                                      </p:cBhvr>
                                      <p:to x="100000" y="100000"/>
                                    </p:animScale>
                                  </p:childTnLst>
                                </p:cTn>
                              </p:par>
                              <p:par>
                                <p:cTn id="107" presetID="26" presetClass="entr" presetSubtype="0" fill="hold" grpId="0" nodeType="withEffect">
                                  <p:stCondLst>
                                    <p:cond delay="0"/>
                                  </p:stCondLst>
                                  <p:childTnLst>
                                    <p:set>
                                      <p:cBhvr>
                                        <p:cTn id="108" dur="1" fill="hold">
                                          <p:stCondLst>
                                            <p:cond delay="0"/>
                                          </p:stCondLst>
                                        </p:cTn>
                                        <p:tgtEl>
                                          <p:spTgt spid="88"/>
                                        </p:tgtEl>
                                        <p:attrNameLst>
                                          <p:attrName>style.visibility</p:attrName>
                                        </p:attrNameLst>
                                      </p:cBhvr>
                                      <p:to>
                                        <p:strVal val="visible"/>
                                      </p:to>
                                    </p:set>
                                    <p:animEffect transition="in" filter="wipe(down)">
                                      <p:cBhvr>
                                        <p:cTn id="109" dur="580">
                                          <p:stCondLst>
                                            <p:cond delay="0"/>
                                          </p:stCondLst>
                                        </p:cTn>
                                        <p:tgtEl>
                                          <p:spTgt spid="88"/>
                                        </p:tgtEl>
                                      </p:cBhvr>
                                    </p:animEffect>
                                    <p:anim calcmode="lin" valueType="num">
                                      <p:cBhvr>
                                        <p:cTn id="110"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115" dur="26">
                                          <p:stCondLst>
                                            <p:cond delay="650"/>
                                          </p:stCondLst>
                                        </p:cTn>
                                        <p:tgtEl>
                                          <p:spTgt spid="88"/>
                                        </p:tgtEl>
                                      </p:cBhvr>
                                      <p:to x="100000" y="60000"/>
                                    </p:animScale>
                                    <p:animScale>
                                      <p:cBhvr>
                                        <p:cTn id="116" dur="166" decel="50000">
                                          <p:stCondLst>
                                            <p:cond delay="676"/>
                                          </p:stCondLst>
                                        </p:cTn>
                                        <p:tgtEl>
                                          <p:spTgt spid="88"/>
                                        </p:tgtEl>
                                      </p:cBhvr>
                                      <p:to x="100000" y="100000"/>
                                    </p:animScale>
                                    <p:animScale>
                                      <p:cBhvr>
                                        <p:cTn id="117" dur="26">
                                          <p:stCondLst>
                                            <p:cond delay="1312"/>
                                          </p:stCondLst>
                                        </p:cTn>
                                        <p:tgtEl>
                                          <p:spTgt spid="88"/>
                                        </p:tgtEl>
                                      </p:cBhvr>
                                      <p:to x="100000" y="80000"/>
                                    </p:animScale>
                                    <p:animScale>
                                      <p:cBhvr>
                                        <p:cTn id="118" dur="166" decel="50000">
                                          <p:stCondLst>
                                            <p:cond delay="1338"/>
                                          </p:stCondLst>
                                        </p:cTn>
                                        <p:tgtEl>
                                          <p:spTgt spid="88"/>
                                        </p:tgtEl>
                                      </p:cBhvr>
                                      <p:to x="100000" y="100000"/>
                                    </p:animScale>
                                    <p:animScale>
                                      <p:cBhvr>
                                        <p:cTn id="119" dur="26">
                                          <p:stCondLst>
                                            <p:cond delay="1642"/>
                                          </p:stCondLst>
                                        </p:cTn>
                                        <p:tgtEl>
                                          <p:spTgt spid="88"/>
                                        </p:tgtEl>
                                      </p:cBhvr>
                                      <p:to x="100000" y="90000"/>
                                    </p:animScale>
                                    <p:animScale>
                                      <p:cBhvr>
                                        <p:cTn id="120" dur="166" decel="50000">
                                          <p:stCondLst>
                                            <p:cond delay="1668"/>
                                          </p:stCondLst>
                                        </p:cTn>
                                        <p:tgtEl>
                                          <p:spTgt spid="88"/>
                                        </p:tgtEl>
                                      </p:cBhvr>
                                      <p:to x="100000" y="100000"/>
                                    </p:animScale>
                                    <p:animScale>
                                      <p:cBhvr>
                                        <p:cTn id="121" dur="26">
                                          <p:stCondLst>
                                            <p:cond delay="1808"/>
                                          </p:stCondLst>
                                        </p:cTn>
                                        <p:tgtEl>
                                          <p:spTgt spid="88"/>
                                        </p:tgtEl>
                                      </p:cBhvr>
                                      <p:to x="100000" y="95000"/>
                                    </p:animScale>
                                    <p:animScale>
                                      <p:cBhvr>
                                        <p:cTn id="122" dur="166" decel="50000">
                                          <p:stCondLst>
                                            <p:cond delay="1834"/>
                                          </p:stCondLst>
                                        </p:cTn>
                                        <p:tgtEl>
                                          <p:spTgt spid="88"/>
                                        </p:tgtEl>
                                      </p:cBhvr>
                                      <p:to x="100000" y="100000"/>
                                    </p:animScale>
                                  </p:childTnLst>
                                </p:cTn>
                              </p:par>
                              <p:par>
                                <p:cTn id="123" presetID="26" presetClass="entr" presetSubtype="0" fill="hold" grpId="0" nodeType="withEffect">
                                  <p:stCondLst>
                                    <p:cond delay="300"/>
                                  </p:stCondLst>
                                  <p:childTnLst>
                                    <p:set>
                                      <p:cBhvr>
                                        <p:cTn id="124" dur="1" fill="hold">
                                          <p:stCondLst>
                                            <p:cond delay="0"/>
                                          </p:stCondLst>
                                        </p:cTn>
                                        <p:tgtEl>
                                          <p:spTgt spid="96"/>
                                        </p:tgtEl>
                                        <p:attrNameLst>
                                          <p:attrName>style.visibility</p:attrName>
                                        </p:attrNameLst>
                                      </p:cBhvr>
                                      <p:to>
                                        <p:strVal val="visible"/>
                                      </p:to>
                                    </p:set>
                                    <p:animEffect transition="in" filter="wipe(down)">
                                      <p:cBhvr>
                                        <p:cTn id="125" dur="580">
                                          <p:stCondLst>
                                            <p:cond delay="0"/>
                                          </p:stCondLst>
                                        </p:cTn>
                                        <p:tgtEl>
                                          <p:spTgt spid="96"/>
                                        </p:tgtEl>
                                      </p:cBhvr>
                                    </p:animEffect>
                                    <p:anim calcmode="lin" valueType="num">
                                      <p:cBhvr>
                                        <p:cTn id="126" dur="1822" tmFilter="0,0; 0.14,0.36; 0.43,0.73; 0.71,0.91; 1.0,1.0">
                                          <p:stCondLst>
                                            <p:cond delay="0"/>
                                          </p:stCondLst>
                                        </p:cTn>
                                        <p:tgtEl>
                                          <p:spTgt spid="96"/>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96"/>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96"/>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96"/>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96"/>
                                        </p:tgtEl>
                                        <p:attrNameLst>
                                          <p:attrName>ppt_y</p:attrName>
                                        </p:attrNameLst>
                                      </p:cBhvr>
                                      <p:tavLst>
                                        <p:tav tm="0" fmla="#ppt_y-sin(pi*$)/81">
                                          <p:val>
                                            <p:fltVal val="0"/>
                                          </p:val>
                                        </p:tav>
                                        <p:tav tm="100000">
                                          <p:val>
                                            <p:fltVal val="1"/>
                                          </p:val>
                                        </p:tav>
                                      </p:tavLst>
                                    </p:anim>
                                    <p:animScale>
                                      <p:cBhvr>
                                        <p:cTn id="131" dur="26">
                                          <p:stCondLst>
                                            <p:cond delay="650"/>
                                          </p:stCondLst>
                                        </p:cTn>
                                        <p:tgtEl>
                                          <p:spTgt spid="96"/>
                                        </p:tgtEl>
                                      </p:cBhvr>
                                      <p:to x="100000" y="60000"/>
                                    </p:animScale>
                                    <p:animScale>
                                      <p:cBhvr>
                                        <p:cTn id="132" dur="166" decel="50000">
                                          <p:stCondLst>
                                            <p:cond delay="676"/>
                                          </p:stCondLst>
                                        </p:cTn>
                                        <p:tgtEl>
                                          <p:spTgt spid="96"/>
                                        </p:tgtEl>
                                      </p:cBhvr>
                                      <p:to x="100000" y="100000"/>
                                    </p:animScale>
                                    <p:animScale>
                                      <p:cBhvr>
                                        <p:cTn id="133" dur="26">
                                          <p:stCondLst>
                                            <p:cond delay="1312"/>
                                          </p:stCondLst>
                                        </p:cTn>
                                        <p:tgtEl>
                                          <p:spTgt spid="96"/>
                                        </p:tgtEl>
                                      </p:cBhvr>
                                      <p:to x="100000" y="80000"/>
                                    </p:animScale>
                                    <p:animScale>
                                      <p:cBhvr>
                                        <p:cTn id="134" dur="166" decel="50000">
                                          <p:stCondLst>
                                            <p:cond delay="1338"/>
                                          </p:stCondLst>
                                        </p:cTn>
                                        <p:tgtEl>
                                          <p:spTgt spid="96"/>
                                        </p:tgtEl>
                                      </p:cBhvr>
                                      <p:to x="100000" y="100000"/>
                                    </p:animScale>
                                    <p:animScale>
                                      <p:cBhvr>
                                        <p:cTn id="135" dur="26">
                                          <p:stCondLst>
                                            <p:cond delay="1642"/>
                                          </p:stCondLst>
                                        </p:cTn>
                                        <p:tgtEl>
                                          <p:spTgt spid="96"/>
                                        </p:tgtEl>
                                      </p:cBhvr>
                                      <p:to x="100000" y="90000"/>
                                    </p:animScale>
                                    <p:animScale>
                                      <p:cBhvr>
                                        <p:cTn id="136" dur="166" decel="50000">
                                          <p:stCondLst>
                                            <p:cond delay="1668"/>
                                          </p:stCondLst>
                                        </p:cTn>
                                        <p:tgtEl>
                                          <p:spTgt spid="96"/>
                                        </p:tgtEl>
                                      </p:cBhvr>
                                      <p:to x="100000" y="100000"/>
                                    </p:animScale>
                                    <p:animScale>
                                      <p:cBhvr>
                                        <p:cTn id="137" dur="26">
                                          <p:stCondLst>
                                            <p:cond delay="1808"/>
                                          </p:stCondLst>
                                        </p:cTn>
                                        <p:tgtEl>
                                          <p:spTgt spid="96"/>
                                        </p:tgtEl>
                                      </p:cBhvr>
                                      <p:to x="100000" y="95000"/>
                                    </p:animScale>
                                    <p:animScale>
                                      <p:cBhvr>
                                        <p:cTn id="138" dur="166" decel="50000">
                                          <p:stCondLst>
                                            <p:cond delay="1834"/>
                                          </p:stCondLst>
                                        </p:cTn>
                                        <p:tgtEl>
                                          <p:spTgt spid="96"/>
                                        </p:tgtEl>
                                      </p:cBhvr>
                                      <p:to x="100000" y="100000"/>
                                    </p:animScale>
                                  </p:childTnLst>
                                </p:cTn>
                              </p:par>
                              <p:par>
                                <p:cTn id="139" presetID="26" presetClass="entr" presetSubtype="0" fill="hold" grpId="0" nodeType="withEffect">
                                  <p:stCondLst>
                                    <p:cond delay="0"/>
                                  </p:stCondLst>
                                  <p:childTnLst>
                                    <p:set>
                                      <p:cBhvr>
                                        <p:cTn id="140" dur="1" fill="hold">
                                          <p:stCondLst>
                                            <p:cond delay="0"/>
                                          </p:stCondLst>
                                        </p:cTn>
                                        <p:tgtEl>
                                          <p:spTgt spid="89"/>
                                        </p:tgtEl>
                                        <p:attrNameLst>
                                          <p:attrName>style.visibility</p:attrName>
                                        </p:attrNameLst>
                                      </p:cBhvr>
                                      <p:to>
                                        <p:strVal val="visible"/>
                                      </p:to>
                                    </p:set>
                                    <p:animEffect transition="in" filter="wipe(down)">
                                      <p:cBhvr>
                                        <p:cTn id="141" dur="580">
                                          <p:stCondLst>
                                            <p:cond delay="0"/>
                                          </p:stCondLst>
                                        </p:cTn>
                                        <p:tgtEl>
                                          <p:spTgt spid="89"/>
                                        </p:tgtEl>
                                      </p:cBhvr>
                                    </p:animEffect>
                                    <p:anim calcmode="lin" valueType="num">
                                      <p:cBhvr>
                                        <p:cTn id="142" dur="1822" tmFilter="0,0; 0.14,0.36; 0.43,0.73; 0.71,0.91; 1.0,1.0">
                                          <p:stCondLst>
                                            <p:cond delay="0"/>
                                          </p:stCondLst>
                                        </p:cTn>
                                        <p:tgtEl>
                                          <p:spTgt spid="89"/>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89"/>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89"/>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89"/>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89"/>
                                        </p:tgtEl>
                                        <p:attrNameLst>
                                          <p:attrName>ppt_y</p:attrName>
                                        </p:attrNameLst>
                                      </p:cBhvr>
                                      <p:tavLst>
                                        <p:tav tm="0" fmla="#ppt_y-sin(pi*$)/81">
                                          <p:val>
                                            <p:fltVal val="0"/>
                                          </p:val>
                                        </p:tav>
                                        <p:tav tm="100000">
                                          <p:val>
                                            <p:fltVal val="1"/>
                                          </p:val>
                                        </p:tav>
                                      </p:tavLst>
                                    </p:anim>
                                    <p:animScale>
                                      <p:cBhvr>
                                        <p:cTn id="147" dur="26">
                                          <p:stCondLst>
                                            <p:cond delay="650"/>
                                          </p:stCondLst>
                                        </p:cTn>
                                        <p:tgtEl>
                                          <p:spTgt spid="89"/>
                                        </p:tgtEl>
                                      </p:cBhvr>
                                      <p:to x="100000" y="60000"/>
                                    </p:animScale>
                                    <p:animScale>
                                      <p:cBhvr>
                                        <p:cTn id="148" dur="166" decel="50000">
                                          <p:stCondLst>
                                            <p:cond delay="676"/>
                                          </p:stCondLst>
                                        </p:cTn>
                                        <p:tgtEl>
                                          <p:spTgt spid="89"/>
                                        </p:tgtEl>
                                      </p:cBhvr>
                                      <p:to x="100000" y="100000"/>
                                    </p:animScale>
                                    <p:animScale>
                                      <p:cBhvr>
                                        <p:cTn id="149" dur="26">
                                          <p:stCondLst>
                                            <p:cond delay="1312"/>
                                          </p:stCondLst>
                                        </p:cTn>
                                        <p:tgtEl>
                                          <p:spTgt spid="89"/>
                                        </p:tgtEl>
                                      </p:cBhvr>
                                      <p:to x="100000" y="80000"/>
                                    </p:animScale>
                                    <p:animScale>
                                      <p:cBhvr>
                                        <p:cTn id="150" dur="166" decel="50000">
                                          <p:stCondLst>
                                            <p:cond delay="1338"/>
                                          </p:stCondLst>
                                        </p:cTn>
                                        <p:tgtEl>
                                          <p:spTgt spid="89"/>
                                        </p:tgtEl>
                                      </p:cBhvr>
                                      <p:to x="100000" y="100000"/>
                                    </p:animScale>
                                    <p:animScale>
                                      <p:cBhvr>
                                        <p:cTn id="151" dur="26">
                                          <p:stCondLst>
                                            <p:cond delay="1642"/>
                                          </p:stCondLst>
                                        </p:cTn>
                                        <p:tgtEl>
                                          <p:spTgt spid="89"/>
                                        </p:tgtEl>
                                      </p:cBhvr>
                                      <p:to x="100000" y="90000"/>
                                    </p:animScale>
                                    <p:animScale>
                                      <p:cBhvr>
                                        <p:cTn id="152" dur="166" decel="50000">
                                          <p:stCondLst>
                                            <p:cond delay="1668"/>
                                          </p:stCondLst>
                                        </p:cTn>
                                        <p:tgtEl>
                                          <p:spTgt spid="89"/>
                                        </p:tgtEl>
                                      </p:cBhvr>
                                      <p:to x="100000" y="100000"/>
                                    </p:animScale>
                                    <p:animScale>
                                      <p:cBhvr>
                                        <p:cTn id="153" dur="26">
                                          <p:stCondLst>
                                            <p:cond delay="1808"/>
                                          </p:stCondLst>
                                        </p:cTn>
                                        <p:tgtEl>
                                          <p:spTgt spid="89"/>
                                        </p:tgtEl>
                                      </p:cBhvr>
                                      <p:to x="100000" y="95000"/>
                                    </p:animScale>
                                    <p:animScale>
                                      <p:cBhvr>
                                        <p:cTn id="154" dur="166" decel="50000">
                                          <p:stCondLst>
                                            <p:cond delay="1834"/>
                                          </p:stCondLst>
                                        </p:cTn>
                                        <p:tgtEl>
                                          <p:spTgt spid="89"/>
                                        </p:tgtEl>
                                      </p:cBhvr>
                                      <p:to x="100000" y="100000"/>
                                    </p:animScale>
                                  </p:childTnLst>
                                </p:cTn>
                              </p:par>
                              <p:par>
                                <p:cTn id="155" presetID="26" presetClass="entr" presetSubtype="0" fill="hold" grpId="0" nodeType="withEffect">
                                  <p:stCondLst>
                                    <p:cond delay="400"/>
                                  </p:stCondLst>
                                  <p:childTnLst>
                                    <p:set>
                                      <p:cBhvr>
                                        <p:cTn id="156" dur="1" fill="hold">
                                          <p:stCondLst>
                                            <p:cond delay="0"/>
                                          </p:stCondLst>
                                        </p:cTn>
                                        <p:tgtEl>
                                          <p:spTgt spid="97"/>
                                        </p:tgtEl>
                                        <p:attrNameLst>
                                          <p:attrName>style.visibility</p:attrName>
                                        </p:attrNameLst>
                                      </p:cBhvr>
                                      <p:to>
                                        <p:strVal val="visible"/>
                                      </p:to>
                                    </p:set>
                                    <p:animEffect transition="in" filter="wipe(down)">
                                      <p:cBhvr>
                                        <p:cTn id="157" dur="580">
                                          <p:stCondLst>
                                            <p:cond delay="0"/>
                                          </p:stCondLst>
                                        </p:cTn>
                                        <p:tgtEl>
                                          <p:spTgt spid="97"/>
                                        </p:tgtEl>
                                      </p:cBhvr>
                                    </p:animEffect>
                                    <p:anim calcmode="lin" valueType="num">
                                      <p:cBhvr>
                                        <p:cTn id="158" dur="1822" tmFilter="0,0; 0.14,0.36; 0.43,0.73; 0.71,0.91; 1.0,1.0">
                                          <p:stCondLst>
                                            <p:cond delay="0"/>
                                          </p:stCondLst>
                                        </p:cTn>
                                        <p:tgtEl>
                                          <p:spTgt spid="97"/>
                                        </p:tgtEl>
                                        <p:attrNameLst>
                                          <p:attrName>ppt_x</p:attrName>
                                        </p:attrNameLst>
                                      </p:cBhvr>
                                      <p:tavLst>
                                        <p:tav tm="0">
                                          <p:val>
                                            <p:strVal val="#ppt_x-0.25"/>
                                          </p:val>
                                        </p:tav>
                                        <p:tav tm="100000">
                                          <p:val>
                                            <p:strVal val="#ppt_x"/>
                                          </p:val>
                                        </p:tav>
                                      </p:tavLst>
                                    </p:anim>
                                    <p:anim calcmode="lin" valueType="num">
                                      <p:cBhvr>
                                        <p:cTn id="159" dur="664" tmFilter="0.0,0.0; 0.25,0.07; 0.50,0.2; 0.75,0.467; 1.0,1.0">
                                          <p:stCondLst>
                                            <p:cond delay="0"/>
                                          </p:stCondLst>
                                        </p:cTn>
                                        <p:tgtEl>
                                          <p:spTgt spid="97"/>
                                        </p:tgtEl>
                                        <p:attrNameLst>
                                          <p:attrName>ppt_y</p:attrName>
                                        </p:attrNameLst>
                                      </p:cBhvr>
                                      <p:tavLst>
                                        <p:tav tm="0" fmla="#ppt_y-sin(pi*$)/3">
                                          <p:val>
                                            <p:fltVal val="0.5"/>
                                          </p:val>
                                        </p:tav>
                                        <p:tav tm="100000">
                                          <p:val>
                                            <p:fltVal val="1"/>
                                          </p:val>
                                        </p:tav>
                                      </p:tavLst>
                                    </p:anim>
                                    <p:anim calcmode="lin" valueType="num">
                                      <p:cBhvr>
                                        <p:cTn id="160" dur="664" tmFilter="0, 0; 0.125,0.2665; 0.25,0.4; 0.375,0.465; 0.5,0.5;  0.625,0.535; 0.75,0.6; 0.875,0.7335; 1,1">
                                          <p:stCondLst>
                                            <p:cond delay="664"/>
                                          </p:stCondLst>
                                        </p:cTn>
                                        <p:tgtEl>
                                          <p:spTgt spid="97"/>
                                        </p:tgtEl>
                                        <p:attrNameLst>
                                          <p:attrName>ppt_y</p:attrName>
                                        </p:attrNameLst>
                                      </p:cBhvr>
                                      <p:tavLst>
                                        <p:tav tm="0" fmla="#ppt_y-sin(pi*$)/9">
                                          <p:val>
                                            <p:fltVal val="0"/>
                                          </p:val>
                                        </p:tav>
                                        <p:tav tm="100000">
                                          <p:val>
                                            <p:fltVal val="1"/>
                                          </p:val>
                                        </p:tav>
                                      </p:tavLst>
                                    </p:anim>
                                    <p:anim calcmode="lin" valueType="num">
                                      <p:cBhvr>
                                        <p:cTn id="161" dur="332" tmFilter="0, 0; 0.125,0.2665; 0.25,0.4; 0.375,0.465; 0.5,0.5;  0.625,0.535; 0.75,0.6; 0.875,0.7335; 1,1">
                                          <p:stCondLst>
                                            <p:cond delay="1324"/>
                                          </p:stCondLst>
                                        </p:cTn>
                                        <p:tgtEl>
                                          <p:spTgt spid="97"/>
                                        </p:tgtEl>
                                        <p:attrNameLst>
                                          <p:attrName>ppt_y</p:attrName>
                                        </p:attrNameLst>
                                      </p:cBhvr>
                                      <p:tavLst>
                                        <p:tav tm="0" fmla="#ppt_y-sin(pi*$)/27">
                                          <p:val>
                                            <p:fltVal val="0"/>
                                          </p:val>
                                        </p:tav>
                                        <p:tav tm="100000">
                                          <p:val>
                                            <p:fltVal val="1"/>
                                          </p:val>
                                        </p:tav>
                                      </p:tavLst>
                                    </p:anim>
                                    <p:anim calcmode="lin" valueType="num">
                                      <p:cBhvr>
                                        <p:cTn id="162" dur="164" tmFilter="0, 0; 0.125,0.2665; 0.25,0.4; 0.375,0.465; 0.5,0.5;  0.625,0.535; 0.75,0.6; 0.875,0.7335; 1,1">
                                          <p:stCondLst>
                                            <p:cond delay="1656"/>
                                          </p:stCondLst>
                                        </p:cTn>
                                        <p:tgtEl>
                                          <p:spTgt spid="97"/>
                                        </p:tgtEl>
                                        <p:attrNameLst>
                                          <p:attrName>ppt_y</p:attrName>
                                        </p:attrNameLst>
                                      </p:cBhvr>
                                      <p:tavLst>
                                        <p:tav tm="0" fmla="#ppt_y-sin(pi*$)/81">
                                          <p:val>
                                            <p:fltVal val="0"/>
                                          </p:val>
                                        </p:tav>
                                        <p:tav tm="100000">
                                          <p:val>
                                            <p:fltVal val="1"/>
                                          </p:val>
                                        </p:tav>
                                      </p:tavLst>
                                    </p:anim>
                                    <p:animScale>
                                      <p:cBhvr>
                                        <p:cTn id="163" dur="26">
                                          <p:stCondLst>
                                            <p:cond delay="650"/>
                                          </p:stCondLst>
                                        </p:cTn>
                                        <p:tgtEl>
                                          <p:spTgt spid="97"/>
                                        </p:tgtEl>
                                      </p:cBhvr>
                                      <p:to x="100000" y="60000"/>
                                    </p:animScale>
                                    <p:animScale>
                                      <p:cBhvr>
                                        <p:cTn id="164" dur="166" decel="50000">
                                          <p:stCondLst>
                                            <p:cond delay="676"/>
                                          </p:stCondLst>
                                        </p:cTn>
                                        <p:tgtEl>
                                          <p:spTgt spid="97"/>
                                        </p:tgtEl>
                                      </p:cBhvr>
                                      <p:to x="100000" y="100000"/>
                                    </p:animScale>
                                    <p:animScale>
                                      <p:cBhvr>
                                        <p:cTn id="165" dur="26">
                                          <p:stCondLst>
                                            <p:cond delay="1312"/>
                                          </p:stCondLst>
                                        </p:cTn>
                                        <p:tgtEl>
                                          <p:spTgt spid="97"/>
                                        </p:tgtEl>
                                      </p:cBhvr>
                                      <p:to x="100000" y="80000"/>
                                    </p:animScale>
                                    <p:animScale>
                                      <p:cBhvr>
                                        <p:cTn id="166" dur="166" decel="50000">
                                          <p:stCondLst>
                                            <p:cond delay="1338"/>
                                          </p:stCondLst>
                                        </p:cTn>
                                        <p:tgtEl>
                                          <p:spTgt spid="97"/>
                                        </p:tgtEl>
                                      </p:cBhvr>
                                      <p:to x="100000" y="100000"/>
                                    </p:animScale>
                                    <p:animScale>
                                      <p:cBhvr>
                                        <p:cTn id="167" dur="26">
                                          <p:stCondLst>
                                            <p:cond delay="1642"/>
                                          </p:stCondLst>
                                        </p:cTn>
                                        <p:tgtEl>
                                          <p:spTgt spid="97"/>
                                        </p:tgtEl>
                                      </p:cBhvr>
                                      <p:to x="100000" y="90000"/>
                                    </p:animScale>
                                    <p:animScale>
                                      <p:cBhvr>
                                        <p:cTn id="168" dur="166" decel="50000">
                                          <p:stCondLst>
                                            <p:cond delay="1668"/>
                                          </p:stCondLst>
                                        </p:cTn>
                                        <p:tgtEl>
                                          <p:spTgt spid="97"/>
                                        </p:tgtEl>
                                      </p:cBhvr>
                                      <p:to x="100000" y="100000"/>
                                    </p:animScale>
                                    <p:animScale>
                                      <p:cBhvr>
                                        <p:cTn id="169" dur="26">
                                          <p:stCondLst>
                                            <p:cond delay="1808"/>
                                          </p:stCondLst>
                                        </p:cTn>
                                        <p:tgtEl>
                                          <p:spTgt spid="97"/>
                                        </p:tgtEl>
                                      </p:cBhvr>
                                      <p:to x="100000" y="95000"/>
                                    </p:animScale>
                                    <p:animScale>
                                      <p:cBhvr>
                                        <p:cTn id="170" dur="166" decel="50000">
                                          <p:stCondLst>
                                            <p:cond delay="1834"/>
                                          </p:stCondLst>
                                        </p:cTn>
                                        <p:tgtEl>
                                          <p:spTgt spid="97"/>
                                        </p:tgtEl>
                                      </p:cBhvr>
                                      <p:to x="100000" y="100000"/>
                                    </p:animScale>
                                  </p:childTnLst>
                                </p:cTn>
                              </p:par>
                              <p:par>
                                <p:cTn id="171" presetID="26" presetClass="entr" presetSubtype="0" fill="hold" grpId="0" nodeType="withEffect">
                                  <p:stCondLst>
                                    <p:cond delay="0"/>
                                  </p:stCondLst>
                                  <p:childTnLst>
                                    <p:set>
                                      <p:cBhvr>
                                        <p:cTn id="172" dur="1" fill="hold">
                                          <p:stCondLst>
                                            <p:cond delay="0"/>
                                          </p:stCondLst>
                                        </p:cTn>
                                        <p:tgtEl>
                                          <p:spTgt spid="98"/>
                                        </p:tgtEl>
                                        <p:attrNameLst>
                                          <p:attrName>style.visibility</p:attrName>
                                        </p:attrNameLst>
                                      </p:cBhvr>
                                      <p:to>
                                        <p:strVal val="visible"/>
                                      </p:to>
                                    </p:set>
                                    <p:animEffect transition="in" filter="wipe(down)">
                                      <p:cBhvr>
                                        <p:cTn id="173" dur="580">
                                          <p:stCondLst>
                                            <p:cond delay="0"/>
                                          </p:stCondLst>
                                        </p:cTn>
                                        <p:tgtEl>
                                          <p:spTgt spid="98"/>
                                        </p:tgtEl>
                                      </p:cBhvr>
                                    </p:animEffect>
                                    <p:anim calcmode="lin" valueType="num">
                                      <p:cBhvr>
                                        <p:cTn id="174" dur="1822" tmFilter="0,0; 0.14,0.36; 0.43,0.73; 0.71,0.91; 1.0,1.0">
                                          <p:stCondLst>
                                            <p:cond delay="0"/>
                                          </p:stCondLst>
                                        </p:cTn>
                                        <p:tgtEl>
                                          <p:spTgt spid="98"/>
                                        </p:tgtEl>
                                        <p:attrNameLst>
                                          <p:attrName>ppt_x</p:attrName>
                                        </p:attrNameLst>
                                      </p:cBhvr>
                                      <p:tavLst>
                                        <p:tav tm="0">
                                          <p:val>
                                            <p:strVal val="#ppt_x-0.25"/>
                                          </p:val>
                                        </p:tav>
                                        <p:tav tm="100000">
                                          <p:val>
                                            <p:strVal val="#ppt_x"/>
                                          </p:val>
                                        </p:tav>
                                      </p:tavLst>
                                    </p:anim>
                                    <p:anim calcmode="lin" valueType="num">
                                      <p:cBhvr>
                                        <p:cTn id="175" dur="664" tmFilter="0.0,0.0; 0.25,0.07; 0.50,0.2; 0.75,0.467; 1.0,1.0">
                                          <p:stCondLst>
                                            <p:cond delay="0"/>
                                          </p:stCondLst>
                                        </p:cTn>
                                        <p:tgtEl>
                                          <p:spTgt spid="98"/>
                                        </p:tgtEl>
                                        <p:attrNameLst>
                                          <p:attrName>ppt_y</p:attrName>
                                        </p:attrNameLst>
                                      </p:cBhvr>
                                      <p:tavLst>
                                        <p:tav tm="0" fmla="#ppt_y-sin(pi*$)/3">
                                          <p:val>
                                            <p:fltVal val="0.5"/>
                                          </p:val>
                                        </p:tav>
                                        <p:tav tm="100000">
                                          <p:val>
                                            <p:fltVal val="1"/>
                                          </p:val>
                                        </p:tav>
                                      </p:tavLst>
                                    </p:anim>
                                    <p:anim calcmode="lin" valueType="num">
                                      <p:cBhvr>
                                        <p:cTn id="176" dur="664" tmFilter="0, 0; 0.125,0.2665; 0.25,0.4; 0.375,0.465; 0.5,0.5;  0.625,0.535; 0.75,0.6; 0.875,0.7335; 1,1">
                                          <p:stCondLst>
                                            <p:cond delay="664"/>
                                          </p:stCondLst>
                                        </p:cTn>
                                        <p:tgtEl>
                                          <p:spTgt spid="98"/>
                                        </p:tgtEl>
                                        <p:attrNameLst>
                                          <p:attrName>ppt_y</p:attrName>
                                        </p:attrNameLst>
                                      </p:cBhvr>
                                      <p:tavLst>
                                        <p:tav tm="0" fmla="#ppt_y-sin(pi*$)/9">
                                          <p:val>
                                            <p:fltVal val="0"/>
                                          </p:val>
                                        </p:tav>
                                        <p:tav tm="100000">
                                          <p:val>
                                            <p:fltVal val="1"/>
                                          </p:val>
                                        </p:tav>
                                      </p:tavLst>
                                    </p:anim>
                                    <p:anim calcmode="lin" valueType="num">
                                      <p:cBhvr>
                                        <p:cTn id="177" dur="332" tmFilter="0, 0; 0.125,0.2665; 0.25,0.4; 0.375,0.465; 0.5,0.5;  0.625,0.535; 0.75,0.6; 0.875,0.7335; 1,1">
                                          <p:stCondLst>
                                            <p:cond delay="1324"/>
                                          </p:stCondLst>
                                        </p:cTn>
                                        <p:tgtEl>
                                          <p:spTgt spid="98"/>
                                        </p:tgtEl>
                                        <p:attrNameLst>
                                          <p:attrName>ppt_y</p:attrName>
                                        </p:attrNameLst>
                                      </p:cBhvr>
                                      <p:tavLst>
                                        <p:tav tm="0" fmla="#ppt_y-sin(pi*$)/27">
                                          <p:val>
                                            <p:fltVal val="0"/>
                                          </p:val>
                                        </p:tav>
                                        <p:tav tm="100000">
                                          <p:val>
                                            <p:fltVal val="1"/>
                                          </p:val>
                                        </p:tav>
                                      </p:tavLst>
                                    </p:anim>
                                    <p:anim calcmode="lin" valueType="num">
                                      <p:cBhvr>
                                        <p:cTn id="178" dur="164" tmFilter="0, 0; 0.125,0.2665; 0.25,0.4; 0.375,0.465; 0.5,0.5;  0.625,0.535; 0.75,0.6; 0.875,0.7335; 1,1">
                                          <p:stCondLst>
                                            <p:cond delay="1656"/>
                                          </p:stCondLst>
                                        </p:cTn>
                                        <p:tgtEl>
                                          <p:spTgt spid="98"/>
                                        </p:tgtEl>
                                        <p:attrNameLst>
                                          <p:attrName>ppt_y</p:attrName>
                                        </p:attrNameLst>
                                      </p:cBhvr>
                                      <p:tavLst>
                                        <p:tav tm="0" fmla="#ppt_y-sin(pi*$)/81">
                                          <p:val>
                                            <p:fltVal val="0"/>
                                          </p:val>
                                        </p:tav>
                                        <p:tav tm="100000">
                                          <p:val>
                                            <p:fltVal val="1"/>
                                          </p:val>
                                        </p:tav>
                                      </p:tavLst>
                                    </p:anim>
                                    <p:animScale>
                                      <p:cBhvr>
                                        <p:cTn id="179" dur="26">
                                          <p:stCondLst>
                                            <p:cond delay="650"/>
                                          </p:stCondLst>
                                        </p:cTn>
                                        <p:tgtEl>
                                          <p:spTgt spid="98"/>
                                        </p:tgtEl>
                                      </p:cBhvr>
                                      <p:to x="100000" y="60000"/>
                                    </p:animScale>
                                    <p:animScale>
                                      <p:cBhvr>
                                        <p:cTn id="180" dur="166" decel="50000">
                                          <p:stCondLst>
                                            <p:cond delay="676"/>
                                          </p:stCondLst>
                                        </p:cTn>
                                        <p:tgtEl>
                                          <p:spTgt spid="98"/>
                                        </p:tgtEl>
                                      </p:cBhvr>
                                      <p:to x="100000" y="100000"/>
                                    </p:animScale>
                                    <p:animScale>
                                      <p:cBhvr>
                                        <p:cTn id="181" dur="26">
                                          <p:stCondLst>
                                            <p:cond delay="1312"/>
                                          </p:stCondLst>
                                        </p:cTn>
                                        <p:tgtEl>
                                          <p:spTgt spid="98"/>
                                        </p:tgtEl>
                                      </p:cBhvr>
                                      <p:to x="100000" y="80000"/>
                                    </p:animScale>
                                    <p:animScale>
                                      <p:cBhvr>
                                        <p:cTn id="182" dur="166" decel="50000">
                                          <p:stCondLst>
                                            <p:cond delay="1338"/>
                                          </p:stCondLst>
                                        </p:cTn>
                                        <p:tgtEl>
                                          <p:spTgt spid="98"/>
                                        </p:tgtEl>
                                      </p:cBhvr>
                                      <p:to x="100000" y="100000"/>
                                    </p:animScale>
                                    <p:animScale>
                                      <p:cBhvr>
                                        <p:cTn id="183" dur="26">
                                          <p:stCondLst>
                                            <p:cond delay="1642"/>
                                          </p:stCondLst>
                                        </p:cTn>
                                        <p:tgtEl>
                                          <p:spTgt spid="98"/>
                                        </p:tgtEl>
                                      </p:cBhvr>
                                      <p:to x="100000" y="90000"/>
                                    </p:animScale>
                                    <p:animScale>
                                      <p:cBhvr>
                                        <p:cTn id="184" dur="166" decel="50000">
                                          <p:stCondLst>
                                            <p:cond delay="1668"/>
                                          </p:stCondLst>
                                        </p:cTn>
                                        <p:tgtEl>
                                          <p:spTgt spid="98"/>
                                        </p:tgtEl>
                                      </p:cBhvr>
                                      <p:to x="100000" y="100000"/>
                                    </p:animScale>
                                    <p:animScale>
                                      <p:cBhvr>
                                        <p:cTn id="185" dur="26">
                                          <p:stCondLst>
                                            <p:cond delay="1808"/>
                                          </p:stCondLst>
                                        </p:cTn>
                                        <p:tgtEl>
                                          <p:spTgt spid="98"/>
                                        </p:tgtEl>
                                      </p:cBhvr>
                                      <p:to x="100000" y="95000"/>
                                    </p:animScale>
                                    <p:animScale>
                                      <p:cBhvr>
                                        <p:cTn id="186" dur="166" decel="50000">
                                          <p:stCondLst>
                                            <p:cond delay="1834"/>
                                          </p:stCondLst>
                                        </p:cTn>
                                        <p:tgtEl>
                                          <p:spTgt spid="98"/>
                                        </p:tgtEl>
                                      </p:cBhvr>
                                      <p:to x="100000" y="100000"/>
                                    </p:animScale>
                                  </p:childTnLst>
                                </p:cTn>
                              </p:par>
                              <p:par>
                                <p:cTn id="187" presetID="26" presetClass="entr" presetSubtype="0" fill="hold" grpId="0" nodeType="withEffect">
                                  <p:stCondLst>
                                    <p:cond delay="400"/>
                                  </p:stCondLst>
                                  <p:childTnLst>
                                    <p:set>
                                      <p:cBhvr>
                                        <p:cTn id="188" dur="1" fill="hold">
                                          <p:stCondLst>
                                            <p:cond delay="0"/>
                                          </p:stCondLst>
                                        </p:cTn>
                                        <p:tgtEl>
                                          <p:spTgt spid="90"/>
                                        </p:tgtEl>
                                        <p:attrNameLst>
                                          <p:attrName>style.visibility</p:attrName>
                                        </p:attrNameLst>
                                      </p:cBhvr>
                                      <p:to>
                                        <p:strVal val="visible"/>
                                      </p:to>
                                    </p:set>
                                    <p:animEffect transition="in" filter="wipe(down)">
                                      <p:cBhvr>
                                        <p:cTn id="189" dur="580">
                                          <p:stCondLst>
                                            <p:cond delay="0"/>
                                          </p:stCondLst>
                                        </p:cTn>
                                        <p:tgtEl>
                                          <p:spTgt spid="90"/>
                                        </p:tgtEl>
                                      </p:cBhvr>
                                    </p:animEffect>
                                    <p:anim calcmode="lin" valueType="num">
                                      <p:cBhvr>
                                        <p:cTn id="190" dur="1822" tmFilter="0,0; 0.14,0.36; 0.43,0.73; 0.71,0.91; 1.0,1.0">
                                          <p:stCondLst>
                                            <p:cond delay="0"/>
                                          </p:stCondLst>
                                        </p:cTn>
                                        <p:tgtEl>
                                          <p:spTgt spid="90"/>
                                        </p:tgtEl>
                                        <p:attrNameLst>
                                          <p:attrName>ppt_x</p:attrName>
                                        </p:attrNameLst>
                                      </p:cBhvr>
                                      <p:tavLst>
                                        <p:tav tm="0">
                                          <p:val>
                                            <p:strVal val="#ppt_x-0.25"/>
                                          </p:val>
                                        </p:tav>
                                        <p:tav tm="100000">
                                          <p:val>
                                            <p:strVal val="#ppt_x"/>
                                          </p:val>
                                        </p:tav>
                                      </p:tavLst>
                                    </p:anim>
                                    <p:anim calcmode="lin" valueType="num">
                                      <p:cBhvr>
                                        <p:cTn id="191" dur="664" tmFilter="0.0,0.0; 0.25,0.07; 0.50,0.2; 0.75,0.467; 1.0,1.0">
                                          <p:stCondLst>
                                            <p:cond delay="0"/>
                                          </p:stCondLst>
                                        </p:cTn>
                                        <p:tgtEl>
                                          <p:spTgt spid="90"/>
                                        </p:tgtEl>
                                        <p:attrNameLst>
                                          <p:attrName>ppt_y</p:attrName>
                                        </p:attrNameLst>
                                      </p:cBhvr>
                                      <p:tavLst>
                                        <p:tav tm="0" fmla="#ppt_y-sin(pi*$)/3">
                                          <p:val>
                                            <p:fltVal val="0.5"/>
                                          </p:val>
                                        </p:tav>
                                        <p:tav tm="100000">
                                          <p:val>
                                            <p:fltVal val="1"/>
                                          </p:val>
                                        </p:tav>
                                      </p:tavLst>
                                    </p:anim>
                                    <p:anim calcmode="lin" valueType="num">
                                      <p:cBhvr>
                                        <p:cTn id="192" dur="664" tmFilter="0, 0; 0.125,0.2665; 0.25,0.4; 0.375,0.465; 0.5,0.5;  0.625,0.535; 0.75,0.6; 0.875,0.7335; 1,1">
                                          <p:stCondLst>
                                            <p:cond delay="664"/>
                                          </p:stCondLst>
                                        </p:cTn>
                                        <p:tgtEl>
                                          <p:spTgt spid="90"/>
                                        </p:tgtEl>
                                        <p:attrNameLst>
                                          <p:attrName>ppt_y</p:attrName>
                                        </p:attrNameLst>
                                      </p:cBhvr>
                                      <p:tavLst>
                                        <p:tav tm="0" fmla="#ppt_y-sin(pi*$)/9">
                                          <p:val>
                                            <p:fltVal val="0"/>
                                          </p:val>
                                        </p:tav>
                                        <p:tav tm="100000">
                                          <p:val>
                                            <p:fltVal val="1"/>
                                          </p:val>
                                        </p:tav>
                                      </p:tavLst>
                                    </p:anim>
                                    <p:anim calcmode="lin" valueType="num">
                                      <p:cBhvr>
                                        <p:cTn id="193" dur="332" tmFilter="0, 0; 0.125,0.2665; 0.25,0.4; 0.375,0.465; 0.5,0.5;  0.625,0.535; 0.75,0.6; 0.875,0.7335; 1,1">
                                          <p:stCondLst>
                                            <p:cond delay="1324"/>
                                          </p:stCondLst>
                                        </p:cTn>
                                        <p:tgtEl>
                                          <p:spTgt spid="90"/>
                                        </p:tgtEl>
                                        <p:attrNameLst>
                                          <p:attrName>ppt_y</p:attrName>
                                        </p:attrNameLst>
                                      </p:cBhvr>
                                      <p:tavLst>
                                        <p:tav tm="0" fmla="#ppt_y-sin(pi*$)/27">
                                          <p:val>
                                            <p:fltVal val="0"/>
                                          </p:val>
                                        </p:tav>
                                        <p:tav tm="100000">
                                          <p:val>
                                            <p:fltVal val="1"/>
                                          </p:val>
                                        </p:tav>
                                      </p:tavLst>
                                    </p:anim>
                                    <p:anim calcmode="lin" valueType="num">
                                      <p:cBhvr>
                                        <p:cTn id="194" dur="164" tmFilter="0, 0; 0.125,0.2665; 0.25,0.4; 0.375,0.465; 0.5,0.5;  0.625,0.535; 0.75,0.6; 0.875,0.7335; 1,1">
                                          <p:stCondLst>
                                            <p:cond delay="1656"/>
                                          </p:stCondLst>
                                        </p:cTn>
                                        <p:tgtEl>
                                          <p:spTgt spid="90"/>
                                        </p:tgtEl>
                                        <p:attrNameLst>
                                          <p:attrName>ppt_y</p:attrName>
                                        </p:attrNameLst>
                                      </p:cBhvr>
                                      <p:tavLst>
                                        <p:tav tm="0" fmla="#ppt_y-sin(pi*$)/81">
                                          <p:val>
                                            <p:fltVal val="0"/>
                                          </p:val>
                                        </p:tav>
                                        <p:tav tm="100000">
                                          <p:val>
                                            <p:fltVal val="1"/>
                                          </p:val>
                                        </p:tav>
                                      </p:tavLst>
                                    </p:anim>
                                    <p:animScale>
                                      <p:cBhvr>
                                        <p:cTn id="195" dur="26">
                                          <p:stCondLst>
                                            <p:cond delay="650"/>
                                          </p:stCondLst>
                                        </p:cTn>
                                        <p:tgtEl>
                                          <p:spTgt spid="90"/>
                                        </p:tgtEl>
                                      </p:cBhvr>
                                      <p:to x="100000" y="60000"/>
                                    </p:animScale>
                                    <p:animScale>
                                      <p:cBhvr>
                                        <p:cTn id="196" dur="166" decel="50000">
                                          <p:stCondLst>
                                            <p:cond delay="676"/>
                                          </p:stCondLst>
                                        </p:cTn>
                                        <p:tgtEl>
                                          <p:spTgt spid="90"/>
                                        </p:tgtEl>
                                      </p:cBhvr>
                                      <p:to x="100000" y="100000"/>
                                    </p:animScale>
                                    <p:animScale>
                                      <p:cBhvr>
                                        <p:cTn id="197" dur="26">
                                          <p:stCondLst>
                                            <p:cond delay="1312"/>
                                          </p:stCondLst>
                                        </p:cTn>
                                        <p:tgtEl>
                                          <p:spTgt spid="90"/>
                                        </p:tgtEl>
                                      </p:cBhvr>
                                      <p:to x="100000" y="80000"/>
                                    </p:animScale>
                                    <p:animScale>
                                      <p:cBhvr>
                                        <p:cTn id="198" dur="166" decel="50000">
                                          <p:stCondLst>
                                            <p:cond delay="1338"/>
                                          </p:stCondLst>
                                        </p:cTn>
                                        <p:tgtEl>
                                          <p:spTgt spid="90"/>
                                        </p:tgtEl>
                                      </p:cBhvr>
                                      <p:to x="100000" y="100000"/>
                                    </p:animScale>
                                    <p:animScale>
                                      <p:cBhvr>
                                        <p:cTn id="199" dur="26">
                                          <p:stCondLst>
                                            <p:cond delay="1642"/>
                                          </p:stCondLst>
                                        </p:cTn>
                                        <p:tgtEl>
                                          <p:spTgt spid="90"/>
                                        </p:tgtEl>
                                      </p:cBhvr>
                                      <p:to x="100000" y="90000"/>
                                    </p:animScale>
                                    <p:animScale>
                                      <p:cBhvr>
                                        <p:cTn id="200" dur="166" decel="50000">
                                          <p:stCondLst>
                                            <p:cond delay="1668"/>
                                          </p:stCondLst>
                                        </p:cTn>
                                        <p:tgtEl>
                                          <p:spTgt spid="90"/>
                                        </p:tgtEl>
                                      </p:cBhvr>
                                      <p:to x="100000" y="100000"/>
                                    </p:animScale>
                                    <p:animScale>
                                      <p:cBhvr>
                                        <p:cTn id="201" dur="26">
                                          <p:stCondLst>
                                            <p:cond delay="1808"/>
                                          </p:stCondLst>
                                        </p:cTn>
                                        <p:tgtEl>
                                          <p:spTgt spid="90"/>
                                        </p:tgtEl>
                                      </p:cBhvr>
                                      <p:to x="100000" y="95000"/>
                                    </p:animScale>
                                    <p:animScale>
                                      <p:cBhvr>
                                        <p:cTn id="202" dur="166" decel="50000">
                                          <p:stCondLst>
                                            <p:cond delay="1834"/>
                                          </p:stCondLst>
                                        </p:cTn>
                                        <p:tgtEl>
                                          <p:spTgt spid="90"/>
                                        </p:tgtEl>
                                      </p:cBhvr>
                                      <p:to x="100000" y="100000"/>
                                    </p:animScale>
                                  </p:childTnLst>
                                </p:cTn>
                              </p:par>
                              <p:par>
                                <p:cTn id="203" presetID="26" presetClass="entr" presetSubtype="0" fill="hold" grpId="0" nodeType="withEffect">
                                  <p:stCondLst>
                                    <p:cond delay="0"/>
                                  </p:stCondLst>
                                  <p:childTnLst>
                                    <p:set>
                                      <p:cBhvr>
                                        <p:cTn id="204" dur="1" fill="hold">
                                          <p:stCondLst>
                                            <p:cond delay="0"/>
                                          </p:stCondLst>
                                        </p:cTn>
                                        <p:tgtEl>
                                          <p:spTgt spid="91"/>
                                        </p:tgtEl>
                                        <p:attrNameLst>
                                          <p:attrName>style.visibility</p:attrName>
                                        </p:attrNameLst>
                                      </p:cBhvr>
                                      <p:to>
                                        <p:strVal val="visible"/>
                                      </p:to>
                                    </p:set>
                                    <p:animEffect transition="in" filter="wipe(down)">
                                      <p:cBhvr>
                                        <p:cTn id="205" dur="580">
                                          <p:stCondLst>
                                            <p:cond delay="0"/>
                                          </p:stCondLst>
                                        </p:cTn>
                                        <p:tgtEl>
                                          <p:spTgt spid="91"/>
                                        </p:tgtEl>
                                      </p:cBhvr>
                                    </p:animEffect>
                                    <p:anim calcmode="lin" valueType="num">
                                      <p:cBhvr>
                                        <p:cTn id="206" dur="1822" tmFilter="0,0; 0.14,0.36; 0.43,0.73; 0.71,0.91; 1.0,1.0">
                                          <p:stCondLst>
                                            <p:cond delay="0"/>
                                          </p:stCondLst>
                                        </p:cTn>
                                        <p:tgtEl>
                                          <p:spTgt spid="91"/>
                                        </p:tgtEl>
                                        <p:attrNameLst>
                                          <p:attrName>ppt_x</p:attrName>
                                        </p:attrNameLst>
                                      </p:cBhvr>
                                      <p:tavLst>
                                        <p:tav tm="0">
                                          <p:val>
                                            <p:strVal val="#ppt_x-0.25"/>
                                          </p:val>
                                        </p:tav>
                                        <p:tav tm="100000">
                                          <p:val>
                                            <p:strVal val="#ppt_x"/>
                                          </p:val>
                                        </p:tav>
                                      </p:tavLst>
                                    </p:anim>
                                    <p:anim calcmode="lin" valueType="num">
                                      <p:cBhvr>
                                        <p:cTn id="207" dur="664" tmFilter="0.0,0.0; 0.25,0.07; 0.50,0.2; 0.75,0.467; 1.0,1.0">
                                          <p:stCondLst>
                                            <p:cond delay="0"/>
                                          </p:stCondLst>
                                        </p:cTn>
                                        <p:tgtEl>
                                          <p:spTgt spid="91"/>
                                        </p:tgtEl>
                                        <p:attrNameLst>
                                          <p:attrName>ppt_y</p:attrName>
                                        </p:attrNameLst>
                                      </p:cBhvr>
                                      <p:tavLst>
                                        <p:tav tm="0" fmla="#ppt_y-sin(pi*$)/3">
                                          <p:val>
                                            <p:fltVal val="0.5"/>
                                          </p:val>
                                        </p:tav>
                                        <p:tav tm="100000">
                                          <p:val>
                                            <p:fltVal val="1"/>
                                          </p:val>
                                        </p:tav>
                                      </p:tavLst>
                                    </p:anim>
                                    <p:anim calcmode="lin" valueType="num">
                                      <p:cBhvr>
                                        <p:cTn id="208" dur="664" tmFilter="0, 0; 0.125,0.2665; 0.25,0.4; 0.375,0.465; 0.5,0.5;  0.625,0.535; 0.75,0.6; 0.875,0.7335; 1,1">
                                          <p:stCondLst>
                                            <p:cond delay="664"/>
                                          </p:stCondLst>
                                        </p:cTn>
                                        <p:tgtEl>
                                          <p:spTgt spid="91"/>
                                        </p:tgtEl>
                                        <p:attrNameLst>
                                          <p:attrName>ppt_y</p:attrName>
                                        </p:attrNameLst>
                                      </p:cBhvr>
                                      <p:tavLst>
                                        <p:tav tm="0" fmla="#ppt_y-sin(pi*$)/9">
                                          <p:val>
                                            <p:fltVal val="0"/>
                                          </p:val>
                                        </p:tav>
                                        <p:tav tm="100000">
                                          <p:val>
                                            <p:fltVal val="1"/>
                                          </p:val>
                                        </p:tav>
                                      </p:tavLst>
                                    </p:anim>
                                    <p:anim calcmode="lin" valueType="num">
                                      <p:cBhvr>
                                        <p:cTn id="209" dur="332" tmFilter="0, 0; 0.125,0.2665; 0.25,0.4; 0.375,0.465; 0.5,0.5;  0.625,0.535; 0.75,0.6; 0.875,0.7335; 1,1">
                                          <p:stCondLst>
                                            <p:cond delay="1324"/>
                                          </p:stCondLst>
                                        </p:cTn>
                                        <p:tgtEl>
                                          <p:spTgt spid="91"/>
                                        </p:tgtEl>
                                        <p:attrNameLst>
                                          <p:attrName>ppt_y</p:attrName>
                                        </p:attrNameLst>
                                      </p:cBhvr>
                                      <p:tavLst>
                                        <p:tav tm="0" fmla="#ppt_y-sin(pi*$)/27">
                                          <p:val>
                                            <p:fltVal val="0"/>
                                          </p:val>
                                        </p:tav>
                                        <p:tav tm="100000">
                                          <p:val>
                                            <p:fltVal val="1"/>
                                          </p:val>
                                        </p:tav>
                                      </p:tavLst>
                                    </p:anim>
                                    <p:anim calcmode="lin" valueType="num">
                                      <p:cBhvr>
                                        <p:cTn id="210" dur="164" tmFilter="0, 0; 0.125,0.2665; 0.25,0.4; 0.375,0.465; 0.5,0.5;  0.625,0.535; 0.75,0.6; 0.875,0.7335; 1,1">
                                          <p:stCondLst>
                                            <p:cond delay="1656"/>
                                          </p:stCondLst>
                                        </p:cTn>
                                        <p:tgtEl>
                                          <p:spTgt spid="91"/>
                                        </p:tgtEl>
                                        <p:attrNameLst>
                                          <p:attrName>ppt_y</p:attrName>
                                        </p:attrNameLst>
                                      </p:cBhvr>
                                      <p:tavLst>
                                        <p:tav tm="0" fmla="#ppt_y-sin(pi*$)/81">
                                          <p:val>
                                            <p:fltVal val="0"/>
                                          </p:val>
                                        </p:tav>
                                        <p:tav tm="100000">
                                          <p:val>
                                            <p:fltVal val="1"/>
                                          </p:val>
                                        </p:tav>
                                      </p:tavLst>
                                    </p:anim>
                                    <p:animScale>
                                      <p:cBhvr>
                                        <p:cTn id="211" dur="26">
                                          <p:stCondLst>
                                            <p:cond delay="650"/>
                                          </p:stCondLst>
                                        </p:cTn>
                                        <p:tgtEl>
                                          <p:spTgt spid="91"/>
                                        </p:tgtEl>
                                      </p:cBhvr>
                                      <p:to x="100000" y="60000"/>
                                    </p:animScale>
                                    <p:animScale>
                                      <p:cBhvr>
                                        <p:cTn id="212" dur="166" decel="50000">
                                          <p:stCondLst>
                                            <p:cond delay="676"/>
                                          </p:stCondLst>
                                        </p:cTn>
                                        <p:tgtEl>
                                          <p:spTgt spid="91"/>
                                        </p:tgtEl>
                                      </p:cBhvr>
                                      <p:to x="100000" y="100000"/>
                                    </p:animScale>
                                    <p:animScale>
                                      <p:cBhvr>
                                        <p:cTn id="213" dur="26">
                                          <p:stCondLst>
                                            <p:cond delay="1312"/>
                                          </p:stCondLst>
                                        </p:cTn>
                                        <p:tgtEl>
                                          <p:spTgt spid="91"/>
                                        </p:tgtEl>
                                      </p:cBhvr>
                                      <p:to x="100000" y="80000"/>
                                    </p:animScale>
                                    <p:animScale>
                                      <p:cBhvr>
                                        <p:cTn id="214" dur="166" decel="50000">
                                          <p:stCondLst>
                                            <p:cond delay="1338"/>
                                          </p:stCondLst>
                                        </p:cTn>
                                        <p:tgtEl>
                                          <p:spTgt spid="91"/>
                                        </p:tgtEl>
                                      </p:cBhvr>
                                      <p:to x="100000" y="100000"/>
                                    </p:animScale>
                                    <p:animScale>
                                      <p:cBhvr>
                                        <p:cTn id="215" dur="26">
                                          <p:stCondLst>
                                            <p:cond delay="1642"/>
                                          </p:stCondLst>
                                        </p:cTn>
                                        <p:tgtEl>
                                          <p:spTgt spid="91"/>
                                        </p:tgtEl>
                                      </p:cBhvr>
                                      <p:to x="100000" y="90000"/>
                                    </p:animScale>
                                    <p:animScale>
                                      <p:cBhvr>
                                        <p:cTn id="216" dur="166" decel="50000">
                                          <p:stCondLst>
                                            <p:cond delay="1668"/>
                                          </p:stCondLst>
                                        </p:cTn>
                                        <p:tgtEl>
                                          <p:spTgt spid="91"/>
                                        </p:tgtEl>
                                      </p:cBhvr>
                                      <p:to x="100000" y="100000"/>
                                    </p:animScale>
                                    <p:animScale>
                                      <p:cBhvr>
                                        <p:cTn id="217" dur="26">
                                          <p:stCondLst>
                                            <p:cond delay="1808"/>
                                          </p:stCondLst>
                                        </p:cTn>
                                        <p:tgtEl>
                                          <p:spTgt spid="91"/>
                                        </p:tgtEl>
                                      </p:cBhvr>
                                      <p:to x="100000" y="95000"/>
                                    </p:animScale>
                                    <p:animScale>
                                      <p:cBhvr>
                                        <p:cTn id="218" dur="166" decel="50000">
                                          <p:stCondLst>
                                            <p:cond delay="1834"/>
                                          </p:stCondLst>
                                        </p:cTn>
                                        <p:tgtEl>
                                          <p:spTgt spid="91"/>
                                        </p:tgtEl>
                                      </p:cBhvr>
                                      <p:to x="100000" y="100000"/>
                                    </p:animScale>
                                  </p:childTnLst>
                                </p:cTn>
                              </p:par>
                              <p:par>
                                <p:cTn id="219" presetID="26" presetClass="entr" presetSubtype="0" fill="hold" grpId="0" nodeType="withEffect">
                                  <p:stCondLst>
                                    <p:cond delay="400"/>
                                  </p:stCondLst>
                                  <p:childTnLst>
                                    <p:set>
                                      <p:cBhvr>
                                        <p:cTn id="220" dur="1" fill="hold">
                                          <p:stCondLst>
                                            <p:cond delay="0"/>
                                          </p:stCondLst>
                                        </p:cTn>
                                        <p:tgtEl>
                                          <p:spTgt spid="92"/>
                                        </p:tgtEl>
                                        <p:attrNameLst>
                                          <p:attrName>style.visibility</p:attrName>
                                        </p:attrNameLst>
                                      </p:cBhvr>
                                      <p:to>
                                        <p:strVal val="visible"/>
                                      </p:to>
                                    </p:set>
                                    <p:animEffect transition="in" filter="wipe(down)">
                                      <p:cBhvr>
                                        <p:cTn id="221" dur="580">
                                          <p:stCondLst>
                                            <p:cond delay="0"/>
                                          </p:stCondLst>
                                        </p:cTn>
                                        <p:tgtEl>
                                          <p:spTgt spid="92"/>
                                        </p:tgtEl>
                                      </p:cBhvr>
                                    </p:animEffect>
                                    <p:anim calcmode="lin" valueType="num">
                                      <p:cBhvr>
                                        <p:cTn id="222" dur="1822" tmFilter="0,0; 0.14,0.36; 0.43,0.73; 0.71,0.91; 1.0,1.0">
                                          <p:stCondLst>
                                            <p:cond delay="0"/>
                                          </p:stCondLst>
                                        </p:cTn>
                                        <p:tgtEl>
                                          <p:spTgt spid="92"/>
                                        </p:tgtEl>
                                        <p:attrNameLst>
                                          <p:attrName>ppt_x</p:attrName>
                                        </p:attrNameLst>
                                      </p:cBhvr>
                                      <p:tavLst>
                                        <p:tav tm="0">
                                          <p:val>
                                            <p:strVal val="#ppt_x-0.25"/>
                                          </p:val>
                                        </p:tav>
                                        <p:tav tm="100000">
                                          <p:val>
                                            <p:strVal val="#ppt_x"/>
                                          </p:val>
                                        </p:tav>
                                      </p:tavLst>
                                    </p:anim>
                                    <p:anim calcmode="lin" valueType="num">
                                      <p:cBhvr>
                                        <p:cTn id="223" dur="664" tmFilter="0.0,0.0; 0.25,0.07; 0.50,0.2; 0.75,0.467; 1.0,1.0">
                                          <p:stCondLst>
                                            <p:cond delay="0"/>
                                          </p:stCondLst>
                                        </p:cTn>
                                        <p:tgtEl>
                                          <p:spTgt spid="92"/>
                                        </p:tgtEl>
                                        <p:attrNameLst>
                                          <p:attrName>ppt_y</p:attrName>
                                        </p:attrNameLst>
                                      </p:cBhvr>
                                      <p:tavLst>
                                        <p:tav tm="0" fmla="#ppt_y-sin(pi*$)/3">
                                          <p:val>
                                            <p:fltVal val="0.5"/>
                                          </p:val>
                                        </p:tav>
                                        <p:tav tm="100000">
                                          <p:val>
                                            <p:fltVal val="1"/>
                                          </p:val>
                                        </p:tav>
                                      </p:tavLst>
                                    </p:anim>
                                    <p:anim calcmode="lin" valueType="num">
                                      <p:cBhvr>
                                        <p:cTn id="224" dur="664" tmFilter="0, 0; 0.125,0.2665; 0.25,0.4; 0.375,0.465; 0.5,0.5;  0.625,0.535; 0.75,0.6; 0.875,0.7335; 1,1">
                                          <p:stCondLst>
                                            <p:cond delay="664"/>
                                          </p:stCondLst>
                                        </p:cTn>
                                        <p:tgtEl>
                                          <p:spTgt spid="92"/>
                                        </p:tgtEl>
                                        <p:attrNameLst>
                                          <p:attrName>ppt_y</p:attrName>
                                        </p:attrNameLst>
                                      </p:cBhvr>
                                      <p:tavLst>
                                        <p:tav tm="0" fmla="#ppt_y-sin(pi*$)/9">
                                          <p:val>
                                            <p:fltVal val="0"/>
                                          </p:val>
                                        </p:tav>
                                        <p:tav tm="100000">
                                          <p:val>
                                            <p:fltVal val="1"/>
                                          </p:val>
                                        </p:tav>
                                      </p:tavLst>
                                    </p:anim>
                                    <p:anim calcmode="lin" valueType="num">
                                      <p:cBhvr>
                                        <p:cTn id="225" dur="332" tmFilter="0, 0; 0.125,0.2665; 0.25,0.4; 0.375,0.465; 0.5,0.5;  0.625,0.535; 0.75,0.6; 0.875,0.7335; 1,1">
                                          <p:stCondLst>
                                            <p:cond delay="1324"/>
                                          </p:stCondLst>
                                        </p:cTn>
                                        <p:tgtEl>
                                          <p:spTgt spid="92"/>
                                        </p:tgtEl>
                                        <p:attrNameLst>
                                          <p:attrName>ppt_y</p:attrName>
                                        </p:attrNameLst>
                                      </p:cBhvr>
                                      <p:tavLst>
                                        <p:tav tm="0" fmla="#ppt_y-sin(pi*$)/27">
                                          <p:val>
                                            <p:fltVal val="0"/>
                                          </p:val>
                                        </p:tav>
                                        <p:tav tm="100000">
                                          <p:val>
                                            <p:fltVal val="1"/>
                                          </p:val>
                                        </p:tav>
                                      </p:tavLst>
                                    </p:anim>
                                    <p:anim calcmode="lin" valueType="num">
                                      <p:cBhvr>
                                        <p:cTn id="226" dur="164" tmFilter="0, 0; 0.125,0.2665; 0.25,0.4; 0.375,0.465; 0.5,0.5;  0.625,0.535; 0.75,0.6; 0.875,0.7335; 1,1">
                                          <p:stCondLst>
                                            <p:cond delay="1656"/>
                                          </p:stCondLst>
                                        </p:cTn>
                                        <p:tgtEl>
                                          <p:spTgt spid="92"/>
                                        </p:tgtEl>
                                        <p:attrNameLst>
                                          <p:attrName>ppt_y</p:attrName>
                                        </p:attrNameLst>
                                      </p:cBhvr>
                                      <p:tavLst>
                                        <p:tav tm="0" fmla="#ppt_y-sin(pi*$)/81">
                                          <p:val>
                                            <p:fltVal val="0"/>
                                          </p:val>
                                        </p:tav>
                                        <p:tav tm="100000">
                                          <p:val>
                                            <p:fltVal val="1"/>
                                          </p:val>
                                        </p:tav>
                                      </p:tavLst>
                                    </p:anim>
                                    <p:animScale>
                                      <p:cBhvr>
                                        <p:cTn id="227" dur="26">
                                          <p:stCondLst>
                                            <p:cond delay="650"/>
                                          </p:stCondLst>
                                        </p:cTn>
                                        <p:tgtEl>
                                          <p:spTgt spid="92"/>
                                        </p:tgtEl>
                                      </p:cBhvr>
                                      <p:to x="100000" y="60000"/>
                                    </p:animScale>
                                    <p:animScale>
                                      <p:cBhvr>
                                        <p:cTn id="228" dur="166" decel="50000">
                                          <p:stCondLst>
                                            <p:cond delay="676"/>
                                          </p:stCondLst>
                                        </p:cTn>
                                        <p:tgtEl>
                                          <p:spTgt spid="92"/>
                                        </p:tgtEl>
                                      </p:cBhvr>
                                      <p:to x="100000" y="100000"/>
                                    </p:animScale>
                                    <p:animScale>
                                      <p:cBhvr>
                                        <p:cTn id="229" dur="26">
                                          <p:stCondLst>
                                            <p:cond delay="1312"/>
                                          </p:stCondLst>
                                        </p:cTn>
                                        <p:tgtEl>
                                          <p:spTgt spid="92"/>
                                        </p:tgtEl>
                                      </p:cBhvr>
                                      <p:to x="100000" y="80000"/>
                                    </p:animScale>
                                    <p:animScale>
                                      <p:cBhvr>
                                        <p:cTn id="230" dur="166" decel="50000">
                                          <p:stCondLst>
                                            <p:cond delay="1338"/>
                                          </p:stCondLst>
                                        </p:cTn>
                                        <p:tgtEl>
                                          <p:spTgt spid="92"/>
                                        </p:tgtEl>
                                      </p:cBhvr>
                                      <p:to x="100000" y="100000"/>
                                    </p:animScale>
                                    <p:animScale>
                                      <p:cBhvr>
                                        <p:cTn id="231" dur="26">
                                          <p:stCondLst>
                                            <p:cond delay="1642"/>
                                          </p:stCondLst>
                                        </p:cTn>
                                        <p:tgtEl>
                                          <p:spTgt spid="92"/>
                                        </p:tgtEl>
                                      </p:cBhvr>
                                      <p:to x="100000" y="90000"/>
                                    </p:animScale>
                                    <p:animScale>
                                      <p:cBhvr>
                                        <p:cTn id="232" dur="166" decel="50000">
                                          <p:stCondLst>
                                            <p:cond delay="1668"/>
                                          </p:stCondLst>
                                        </p:cTn>
                                        <p:tgtEl>
                                          <p:spTgt spid="92"/>
                                        </p:tgtEl>
                                      </p:cBhvr>
                                      <p:to x="100000" y="100000"/>
                                    </p:animScale>
                                    <p:animScale>
                                      <p:cBhvr>
                                        <p:cTn id="233" dur="26">
                                          <p:stCondLst>
                                            <p:cond delay="1808"/>
                                          </p:stCondLst>
                                        </p:cTn>
                                        <p:tgtEl>
                                          <p:spTgt spid="92"/>
                                        </p:tgtEl>
                                      </p:cBhvr>
                                      <p:to x="100000" y="95000"/>
                                    </p:animScale>
                                    <p:animScale>
                                      <p:cBhvr>
                                        <p:cTn id="234" dur="166" decel="50000">
                                          <p:stCondLst>
                                            <p:cond delay="1834"/>
                                          </p:stCondLst>
                                        </p:cTn>
                                        <p:tgtEl>
                                          <p:spTgt spid="92"/>
                                        </p:tgtEl>
                                      </p:cBhvr>
                                      <p:to x="100000" y="100000"/>
                                    </p:animScale>
                                  </p:childTnLst>
                                </p:cTn>
                              </p:par>
                              <p:par>
                                <p:cTn id="235" presetID="26" presetClass="entr" presetSubtype="0" fill="hold" grpId="0" nodeType="withEffect">
                                  <p:stCondLst>
                                    <p:cond delay="0"/>
                                  </p:stCondLst>
                                  <p:childTnLst>
                                    <p:set>
                                      <p:cBhvr>
                                        <p:cTn id="236" dur="1" fill="hold">
                                          <p:stCondLst>
                                            <p:cond delay="0"/>
                                          </p:stCondLst>
                                        </p:cTn>
                                        <p:tgtEl>
                                          <p:spTgt spid="99"/>
                                        </p:tgtEl>
                                        <p:attrNameLst>
                                          <p:attrName>style.visibility</p:attrName>
                                        </p:attrNameLst>
                                      </p:cBhvr>
                                      <p:to>
                                        <p:strVal val="visible"/>
                                      </p:to>
                                    </p:set>
                                    <p:animEffect transition="in" filter="wipe(down)">
                                      <p:cBhvr>
                                        <p:cTn id="237" dur="580">
                                          <p:stCondLst>
                                            <p:cond delay="0"/>
                                          </p:stCondLst>
                                        </p:cTn>
                                        <p:tgtEl>
                                          <p:spTgt spid="99"/>
                                        </p:tgtEl>
                                      </p:cBhvr>
                                    </p:animEffect>
                                    <p:anim calcmode="lin" valueType="num">
                                      <p:cBhvr>
                                        <p:cTn id="238" dur="1822" tmFilter="0,0; 0.14,0.36; 0.43,0.73; 0.71,0.91; 1.0,1.0">
                                          <p:stCondLst>
                                            <p:cond delay="0"/>
                                          </p:stCondLst>
                                        </p:cTn>
                                        <p:tgtEl>
                                          <p:spTgt spid="99"/>
                                        </p:tgtEl>
                                        <p:attrNameLst>
                                          <p:attrName>ppt_x</p:attrName>
                                        </p:attrNameLst>
                                      </p:cBhvr>
                                      <p:tavLst>
                                        <p:tav tm="0">
                                          <p:val>
                                            <p:strVal val="#ppt_x-0.25"/>
                                          </p:val>
                                        </p:tav>
                                        <p:tav tm="100000">
                                          <p:val>
                                            <p:strVal val="#ppt_x"/>
                                          </p:val>
                                        </p:tav>
                                      </p:tavLst>
                                    </p:anim>
                                    <p:anim calcmode="lin" valueType="num">
                                      <p:cBhvr>
                                        <p:cTn id="239" dur="664" tmFilter="0.0,0.0; 0.25,0.07; 0.50,0.2; 0.75,0.467; 1.0,1.0">
                                          <p:stCondLst>
                                            <p:cond delay="0"/>
                                          </p:stCondLst>
                                        </p:cTn>
                                        <p:tgtEl>
                                          <p:spTgt spid="99"/>
                                        </p:tgtEl>
                                        <p:attrNameLst>
                                          <p:attrName>ppt_y</p:attrName>
                                        </p:attrNameLst>
                                      </p:cBhvr>
                                      <p:tavLst>
                                        <p:tav tm="0" fmla="#ppt_y-sin(pi*$)/3">
                                          <p:val>
                                            <p:fltVal val="0.5"/>
                                          </p:val>
                                        </p:tav>
                                        <p:tav tm="100000">
                                          <p:val>
                                            <p:fltVal val="1"/>
                                          </p:val>
                                        </p:tav>
                                      </p:tavLst>
                                    </p:anim>
                                    <p:anim calcmode="lin" valueType="num">
                                      <p:cBhvr>
                                        <p:cTn id="240" dur="664" tmFilter="0, 0; 0.125,0.2665; 0.25,0.4; 0.375,0.465; 0.5,0.5;  0.625,0.535; 0.75,0.6; 0.875,0.7335; 1,1">
                                          <p:stCondLst>
                                            <p:cond delay="664"/>
                                          </p:stCondLst>
                                        </p:cTn>
                                        <p:tgtEl>
                                          <p:spTgt spid="99"/>
                                        </p:tgtEl>
                                        <p:attrNameLst>
                                          <p:attrName>ppt_y</p:attrName>
                                        </p:attrNameLst>
                                      </p:cBhvr>
                                      <p:tavLst>
                                        <p:tav tm="0" fmla="#ppt_y-sin(pi*$)/9">
                                          <p:val>
                                            <p:fltVal val="0"/>
                                          </p:val>
                                        </p:tav>
                                        <p:tav tm="100000">
                                          <p:val>
                                            <p:fltVal val="1"/>
                                          </p:val>
                                        </p:tav>
                                      </p:tavLst>
                                    </p:anim>
                                    <p:anim calcmode="lin" valueType="num">
                                      <p:cBhvr>
                                        <p:cTn id="241" dur="332" tmFilter="0, 0; 0.125,0.2665; 0.25,0.4; 0.375,0.465; 0.5,0.5;  0.625,0.535; 0.75,0.6; 0.875,0.7335; 1,1">
                                          <p:stCondLst>
                                            <p:cond delay="1324"/>
                                          </p:stCondLst>
                                        </p:cTn>
                                        <p:tgtEl>
                                          <p:spTgt spid="99"/>
                                        </p:tgtEl>
                                        <p:attrNameLst>
                                          <p:attrName>ppt_y</p:attrName>
                                        </p:attrNameLst>
                                      </p:cBhvr>
                                      <p:tavLst>
                                        <p:tav tm="0" fmla="#ppt_y-sin(pi*$)/27">
                                          <p:val>
                                            <p:fltVal val="0"/>
                                          </p:val>
                                        </p:tav>
                                        <p:tav tm="100000">
                                          <p:val>
                                            <p:fltVal val="1"/>
                                          </p:val>
                                        </p:tav>
                                      </p:tavLst>
                                    </p:anim>
                                    <p:anim calcmode="lin" valueType="num">
                                      <p:cBhvr>
                                        <p:cTn id="242" dur="164" tmFilter="0, 0; 0.125,0.2665; 0.25,0.4; 0.375,0.465; 0.5,0.5;  0.625,0.535; 0.75,0.6; 0.875,0.7335; 1,1">
                                          <p:stCondLst>
                                            <p:cond delay="1656"/>
                                          </p:stCondLst>
                                        </p:cTn>
                                        <p:tgtEl>
                                          <p:spTgt spid="99"/>
                                        </p:tgtEl>
                                        <p:attrNameLst>
                                          <p:attrName>ppt_y</p:attrName>
                                        </p:attrNameLst>
                                      </p:cBhvr>
                                      <p:tavLst>
                                        <p:tav tm="0" fmla="#ppt_y-sin(pi*$)/81">
                                          <p:val>
                                            <p:fltVal val="0"/>
                                          </p:val>
                                        </p:tav>
                                        <p:tav tm="100000">
                                          <p:val>
                                            <p:fltVal val="1"/>
                                          </p:val>
                                        </p:tav>
                                      </p:tavLst>
                                    </p:anim>
                                    <p:animScale>
                                      <p:cBhvr>
                                        <p:cTn id="243" dur="26">
                                          <p:stCondLst>
                                            <p:cond delay="650"/>
                                          </p:stCondLst>
                                        </p:cTn>
                                        <p:tgtEl>
                                          <p:spTgt spid="99"/>
                                        </p:tgtEl>
                                      </p:cBhvr>
                                      <p:to x="100000" y="60000"/>
                                    </p:animScale>
                                    <p:animScale>
                                      <p:cBhvr>
                                        <p:cTn id="244" dur="166" decel="50000">
                                          <p:stCondLst>
                                            <p:cond delay="676"/>
                                          </p:stCondLst>
                                        </p:cTn>
                                        <p:tgtEl>
                                          <p:spTgt spid="99"/>
                                        </p:tgtEl>
                                      </p:cBhvr>
                                      <p:to x="100000" y="100000"/>
                                    </p:animScale>
                                    <p:animScale>
                                      <p:cBhvr>
                                        <p:cTn id="245" dur="26">
                                          <p:stCondLst>
                                            <p:cond delay="1312"/>
                                          </p:stCondLst>
                                        </p:cTn>
                                        <p:tgtEl>
                                          <p:spTgt spid="99"/>
                                        </p:tgtEl>
                                      </p:cBhvr>
                                      <p:to x="100000" y="80000"/>
                                    </p:animScale>
                                    <p:animScale>
                                      <p:cBhvr>
                                        <p:cTn id="246" dur="166" decel="50000">
                                          <p:stCondLst>
                                            <p:cond delay="1338"/>
                                          </p:stCondLst>
                                        </p:cTn>
                                        <p:tgtEl>
                                          <p:spTgt spid="99"/>
                                        </p:tgtEl>
                                      </p:cBhvr>
                                      <p:to x="100000" y="100000"/>
                                    </p:animScale>
                                    <p:animScale>
                                      <p:cBhvr>
                                        <p:cTn id="247" dur="26">
                                          <p:stCondLst>
                                            <p:cond delay="1642"/>
                                          </p:stCondLst>
                                        </p:cTn>
                                        <p:tgtEl>
                                          <p:spTgt spid="99"/>
                                        </p:tgtEl>
                                      </p:cBhvr>
                                      <p:to x="100000" y="90000"/>
                                    </p:animScale>
                                    <p:animScale>
                                      <p:cBhvr>
                                        <p:cTn id="248" dur="166" decel="50000">
                                          <p:stCondLst>
                                            <p:cond delay="1668"/>
                                          </p:stCondLst>
                                        </p:cTn>
                                        <p:tgtEl>
                                          <p:spTgt spid="99"/>
                                        </p:tgtEl>
                                      </p:cBhvr>
                                      <p:to x="100000" y="100000"/>
                                    </p:animScale>
                                    <p:animScale>
                                      <p:cBhvr>
                                        <p:cTn id="249" dur="26">
                                          <p:stCondLst>
                                            <p:cond delay="1808"/>
                                          </p:stCondLst>
                                        </p:cTn>
                                        <p:tgtEl>
                                          <p:spTgt spid="99"/>
                                        </p:tgtEl>
                                      </p:cBhvr>
                                      <p:to x="100000" y="95000"/>
                                    </p:animScale>
                                    <p:animScale>
                                      <p:cBhvr>
                                        <p:cTn id="250" dur="166" decel="50000">
                                          <p:stCondLst>
                                            <p:cond delay="1834"/>
                                          </p:stCondLst>
                                        </p:cTn>
                                        <p:tgtEl>
                                          <p:spTgt spid="99"/>
                                        </p:tgtEl>
                                      </p:cBhvr>
                                      <p:to x="100000" y="100000"/>
                                    </p:animScale>
                                  </p:childTnLst>
                                </p:cTn>
                              </p:par>
                              <p:par>
                                <p:cTn id="251" presetID="10" presetClass="entr" presetSubtype="0" fill="hold" nodeType="withEffect">
                                  <p:stCondLst>
                                    <p:cond delay="0"/>
                                  </p:stCondLst>
                                  <p:childTnLst>
                                    <p:set>
                                      <p:cBhvr>
                                        <p:cTn id="252" dur="1" fill="hold">
                                          <p:stCondLst>
                                            <p:cond delay="0"/>
                                          </p:stCondLst>
                                        </p:cTn>
                                        <p:tgtEl>
                                          <p:spTgt spid="70"/>
                                        </p:tgtEl>
                                        <p:attrNameLst>
                                          <p:attrName>style.visibility</p:attrName>
                                        </p:attrNameLst>
                                      </p:cBhvr>
                                      <p:to>
                                        <p:strVal val="visible"/>
                                      </p:to>
                                    </p:set>
                                    <p:animEffect transition="in" filter="fade">
                                      <p:cBhvr>
                                        <p:cTn id="253" dur="2750"/>
                                        <p:tgtEl>
                                          <p:spTgt spid="70"/>
                                        </p:tgtEl>
                                      </p:cBhvr>
                                    </p:animEffect>
                                  </p:childTnLst>
                                </p:cTn>
                              </p:par>
                            </p:childTnLst>
                          </p:cTn>
                        </p:par>
                        <p:par>
                          <p:cTn id="254" fill="hold">
                            <p:stCondLst>
                              <p:cond delay="500"/>
                            </p:stCondLst>
                            <p:childTnLst>
                              <p:par>
                                <p:cTn id="255" presetID="23" presetClass="entr" presetSubtype="32" fill="hold" grpId="0" nodeType="afterEffect">
                                  <p:stCondLst>
                                    <p:cond delay="0"/>
                                  </p:stCondLst>
                                  <p:iterate type="lt">
                                    <p:tmPct val="10000"/>
                                  </p:iterate>
                                  <p:childTnLst>
                                    <p:set>
                                      <p:cBhvr>
                                        <p:cTn id="256" dur="1" fill="hold">
                                          <p:stCondLst>
                                            <p:cond delay="0"/>
                                          </p:stCondLst>
                                        </p:cTn>
                                        <p:tgtEl>
                                          <p:spTgt spid="68"/>
                                        </p:tgtEl>
                                        <p:attrNameLst>
                                          <p:attrName>style.visibility</p:attrName>
                                        </p:attrNameLst>
                                      </p:cBhvr>
                                      <p:to>
                                        <p:strVal val="visible"/>
                                      </p:to>
                                    </p:set>
                                    <p:anim calcmode="lin" valueType="num">
                                      <p:cBhvr>
                                        <p:cTn id="257" dur="500" fill="hold"/>
                                        <p:tgtEl>
                                          <p:spTgt spid="68"/>
                                        </p:tgtEl>
                                        <p:attrNameLst>
                                          <p:attrName>ppt_w</p:attrName>
                                        </p:attrNameLst>
                                      </p:cBhvr>
                                      <p:tavLst>
                                        <p:tav tm="0">
                                          <p:val>
                                            <p:strVal val="4*#ppt_w"/>
                                          </p:val>
                                        </p:tav>
                                        <p:tav tm="100000">
                                          <p:val>
                                            <p:strVal val="#ppt_w"/>
                                          </p:val>
                                        </p:tav>
                                      </p:tavLst>
                                    </p:anim>
                                    <p:anim calcmode="lin" valueType="num">
                                      <p:cBhvr>
                                        <p:cTn id="258" dur="500" fill="hold"/>
                                        <p:tgtEl>
                                          <p:spTgt spid="68"/>
                                        </p:tgtEl>
                                        <p:attrNameLst>
                                          <p:attrName>ppt_h</p:attrName>
                                        </p:attrNameLst>
                                      </p:cBhvr>
                                      <p:tavLst>
                                        <p:tav tm="0">
                                          <p:val>
                                            <p:strVal val="4*#ppt_h"/>
                                          </p:val>
                                        </p:tav>
                                        <p:tav tm="100000">
                                          <p:val>
                                            <p:strVal val="#ppt_h"/>
                                          </p:val>
                                        </p:tav>
                                      </p:tavLst>
                                    </p:anim>
                                  </p:childTnLst>
                                </p:cTn>
                              </p:par>
                            </p:childTnLst>
                          </p:cTn>
                        </p:par>
                        <p:par>
                          <p:cTn id="259" fill="hold">
                            <p:stCondLst>
                              <p:cond delay="3099"/>
                            </p:stCondLst>
                            <p:childTnLst>
                              <p:par>
                                <p:cTn id="260" presetID="10" presetClass="entr" presetSubtype="0" fill="hold" grpId="0" nodeType="afterEffect">
                                  <p:stCondLst>
                                    <p:cond delay="0"/>
                                  </p:stCondLst>
                                  <p:childTnLst>
                                    <p:set>
                                      <p:cBhvr>
                                        <p:cTn id="261" dur="1" fill="hold">
                                          <p:stCondLst>
                                            <p:cond delay="0"/>
                                          </p:stCondLst>
                                        </p:cTn>
                                        <p:tgtEl>
                                          <p:spTgt spid="74"/>
                                        </p:tgtEl>
                                        <p:attrNameLst>
                                          <p:attrName>style.visibility</p:attrName>
                                        </p:attrNameLst>
                                      </p:cBhvr>
                                      <p:to>
                                        <p:strVal val="visible"/>
                                      </p:to>
                                    </p:set>
                                    <p:animEffect transition="in" filter="fade">
                                      <p:cBhvr>
                                        <p:cTn id="26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4" grpId="0"/>
      <p:bldP spid="77" grpId="0" animBg="1"/>
      <p:bldP spid="78" grpId="0" animBg="1"/>
      <p:bldP spid="79" grpId="0" animBg="1"/>
      <p:bldP spid="85" grpId="0" animBg="1"/>
      <p:bldP spid="86"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16956" y="1957025"/>
            <a:ext cx="2646045" cy="583565"/>
          </a:xfrm>
          <a:prstGeom prst="rect">
            <a:avLst/>
          </a:prstGeom>
        </p:spPr>
        <p:txBody>
          <a:bodyPr wrap="none">
            <a:spAutoFit/>
          </a:bodyPr>
          <a:lstStyle/>
          <a:p>
            <a:pPr lvl="0" defTabSz="914400" fontAlgn="base">
              <a:spcBef>
                <a:spcPct val="0"/>
              </a:spcBef>
              <a:spcAft>
                <a:spcPct val="0"/>
              </a:spcAft>
            </a:pPr>
            <a:r>
              <a:rPr lang="en-US" sz="3200" b="1" dirty="0">
                <a:solidFill>
                  <a:schemeClr val="tx1">
                    <a:lumMod val="65000"/>
                    <a:lumOff val="35000"/>
                  </a:schemeClr>
                </a:solidFill>
                <a:latin typeface="+mn-ea"/>
                <a:cs typeface="+mn-ea"/>
              </a:rPr>
              <a:t>Background</a:t>
            </a:r>
            <a:endParaRPr lang="en-US" sz="3200" b="1" dirty="0">
              <a:solidFill>
                <a:schemeClr val="tx1">
                  <a:lumMod val="65000"/>
                  <a:lumOff val="35000"/>
                </a:schemeClr>
              </a:solidFill>
              <a:latin typeface="Arial" panose="020B0604020202020204" pitchFamily="34" charset="0"/>
              <a:cs typeface="+mn-ea"/>
            </a:endParaRPr>
          </a:p>
        </p:txBody>
      </p:sp>
    </p:spTree>
    <p:extLst>
      <p:ext uri="{BB962C8B-B14F-4D97-AF65-F5344CB8AC3E}">
        <p14:creationId xmlns:p14="http://schemas.microsoft.com/office/powerpoint/2010/main" val="797489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13410" y="1250950"/>
            <a:ext cx="7916545" cy="3207385"/>
          </a:xfrm>
          <a:prstGeom prst="rect">
            <a:avLst/>
          </a:prstGeom>
          <a:noFill/>
        </p:spPr>
        <p:txBody>
          <a:bodyPr wrap="square" rtlCol="0">
            <a:spAutoFit/>
          </a:bodyPr>
          <a:lstStyle/>
          <a:p>
            <a:r>
              <a:rPr lang="en-US" dirty="0"/>
              <a:t>    </a:t>
            </a:r>
            <a:r>
              <a:rPr dirty="0"/>
              <a:t>1.垃圾收集概述</a:t>
            </a:r>
          </a:p>
          <a:p>
            <a:r>
              <a:rPr dirty="0"/>
              <a:t>      垃圾收集概述10种最流行的语言中有8种使用GC。垃圾收集器的任务是周期性地释放未使用的内存，并使其可用于分配。在面向对象的语言中，这意味着GC检测到不可访问的对象并释放它们的内存。GC有两种基本策略:跟踪和引用计数。跟踪收集器从一组根开始，这些根是引用(即存储在静态/全局变量、应用程序线程的堆栈和运行时系统中。从这些根开始，收集器执行图形遍历(通常是广度优先搜索)，并在它发现的所有对象中设置标记位。在第二个步骤中,都没有任何标记的对象被释放,通过执行一个席卷所有无名的堆和添加内存对象自由列表,或压实所有标记对象到一个新的地区,可以遍历的一部分)和释放旧的空间。后者需要重新定位收集器(即，可以移动内存中的对象的GC，这意味着重写对已移动的对象的所有引用)。</a:t>
            </a:r>
          </a:p>
          <a:p>
            <a:endParaRPr dirty="0"/>
          </a:p>
          <a:p>
            <a:r>
              <a:rPr dirty="0"/>
              <a:t>        与跟踪收集器不同，引用计数系统向每个对象添加计数器，每当添加对该对象的引用时计数器就会增加。并在删除此类引用时减小。一旦计数器达到零，对象的内存可以回收。由于系统无法收集形成循环引用图的对象，因此需要备份竞速收集器。因此，引用计数可以看作是对跟踪收集器的优化，但是跟踪的基本任务仍然存在。</a:t>
            </a:r>
          </a:p>
          <a:p>
            <a:endParaRPr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
        <p:nvSpPr>
          <p:cNvPr id="37" name="TextBox 6"/>
          <p:cNvSpPr txBox="1">
            <a:spLocks noChangeArrowheads="1"/>
          </p:cNvSpPr>
          <p:nvPr/>
        </p:nvSpPr>
        <p:spPr bwMode="auto">
          <a:xfrm>
            <a:off x="305371" y="284302"/>
            <a:ext cx="884856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kumimoji="1" lang="en-US" altLang="zh-CN" sz="1800" dirty="0" smtClean="0">
                <a:sym typeface="+mn-ea"/>
              </a:rPr>
              <a:t>Background</a:t>
            </a:r>
            <a:endParaRPr lang="en-US" altLang="zh-CN" sz="1800" b="1" dirty="0">
              <a:solidFill>
                <a:schemeClr val="tx1">
                  <a:lumMod val="65000"/>
                  <a:lumOff val="35000"/>
                </a:schemeClr>
              </a:solidFill>
              <a:latin typeface="Arial" panose="020B0604020202020204" pitchFamily="34" charset="0"/>
              <a:cs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8630" y="1240790"/>
            <a:ext cx="8368665" cy="3207385"/>
          </a:xfrm>
          <a:prstGeom prst="rect">
            <a:avLst/>
          </a:prstGeom>
          <a:noFill/>
        </p:spPr>
        <p:txBody>
          <a:bodyPr wrap="square" rtlCol="0">
            <a:spAutoFit/>
          </a:bodyPr>
          <a:lstStyle/>
          <a:p>
            <a:r>
              <a:rPr dirty="0"/>
              <a:t>2.并发垃圾收集器</a:t>
            </a:r>
          </a:p>
          <a:p>
            <a:endParaRPr dirty="0"/>
          </a:p>
          <a:p>
            <a:r>
              <a:rPr dirty="0"/>
              <a:t>并发收集器（与应用程序并行运行而不会暂停超过一小段时间）通过在一些内核上运行GC来避免暂停，同时mutators（应用程序线程）继续运行。 这种方法避免了暂停，但增加了两个开销来源.</a:t>
            </a:r>
          </a:p>
          <a:p>
            <a:r>
              <a:rPr dirty="0"/>
              <a:t>1.收集器仍然必须执行与全局暂停GC相同的操作，但是它现在在不同的内核上运行，这会导致内存系统受到干扰，例如移动缓存线。</a:t>
            </a:r>
          </a:p>
          <a:p>
            <a:r>
              <a:rPr dirty="0"/>
              <a:t>2.收集器和mutators现在需要进行通信，以确保各自维护堆的一致视图。这通常是通过Barrier完成的，Barrier是由编译器添加到每个引用/指针操作中的小段代码(不要与内存一致性或gpu中的屏障混淆)。</a:t>
            </a:r>
          </a:p>
          <a:p>
            <a:endParaRPr dirty="0"/>
          </a:p>
          <a:p>
            <a:r>
              <a:rPr dirty="0"/>
              <a:t>Barrier实现:Barrier跨越了一个很大的设计空间，它利用了快速路径延迟(例如，如果读Barrier的对象没有移动)、慢路径延迟(例如，如果因为对象移动而触发了Barrier)、ootprint指令以及它如何映射到底层微架构(例如，如果读Barrier的对象没有移动，那么它就会被触发)。(例如，它与现有代码的交错程度如何)。由于屏障是非常常见的操作——它们通常必须添加到每个引用读和/或写操作中——这些设计决策对应用程序和收集器性能有很大影响</a:t>
            </a:r>
            <a:r>
              <a:rPr lang="en-US" dirty="0"/>
              <a:t>.</a:t>
            </a:r>
            <a:endParaRPr dirty="0"/>
          </a:p>
          <a:p>
            <a:endParaRPr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
        <p:nvSpPr>
          <p:cNvPr id="37" name="TextBox 6"/>
          <p:cNvSpPr txBox="1">
            <a:spLocks noChangeArrowheads="1"/>
          </p:cNvSpPr>
          <p:nvPr/>
        </p:nvSpPr>
        <p:spPr bwMode="auto">
          <a:xfrm>
            <a:off x="305371" y="284302"/>
            <a:ext cx="884856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kumimoji="1" lang="en-US" altLang="zh-CN" sz="1800" dirty="0" smtClean="0">
                <a:sym typeface="+mn-ea"/>
              </a:rPr>
              <a:t>Background</a:t>
            </a:r>
            <a:endParaRPr lang="en-US" altLang="zh-CN" sz="1800" b="1" dirty="0">
              <a:solidFill>
                <a:schemeClr val="tx1">
                  <a:lumMod val="65000"/>
                  <a:lumOff val="35000"/>
                </a:schemeClr>
              </a:solidFill>
              <a:latin typeface="Arial" panose="020B0604020202020204" pitchFamily="34" charset="0"/>
              <a:cs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p:nvSpPr>
        <p:spPr>
          <a:xfrm>
            <a:off x="2317186" y="1965280"/>
            <a:ext cx="4801251" cy="584775"/>
          </a:xfrm>
          <a:prstGeom prst="rect">
            <a:avLst/>
          </a:prstGeom>
        </p:spPr>
        <p:txBody>
          <a:bodyPr wrap="none">
            <a:spAutoFit/>
          </a:bodyPr>
          <a:lstStyle/>
          <a:p>
            <a:pPr lvl="0" defTabSz="914400" fontAlgn="base">
              <a:spcBef>
                <a:spcPct val="0"/>
              </a:spcBef>
              <a:spcAft>
                <a:spcPct val="0"/>
              </a:spcAft>
            </a:pPr>
            <a:r>
              <a:rPr lang="en-US" altLang="zh-CN" sz="3200" b="1" dirty="0">
                <a:solidFill>
                  <a:schemeClr val="tx1">
                    <a:lumMod val="65000"/>
                    <a:lumOff val="35000"/>
                  </a:schemeClr>
                </a:solidFill>
                <a:latin typeface="+mn-ea"/>
                <a:cs typeface="+mn-ea"/>
              </a:rPr>
              <a:t>GC</a:t>
            </a:r>
            <a:r>
              <a:rPr lang="zh-CN" altLang="en-US" sz="3200" b="1" dirty="0">
                <a:solidFill>
                  <a:schemeClr val="tx1">
                    <a:lumMod val="65000"/>
                    <a:lumOff val="35000"/>
                  </a:schemeClr>
                </a:solidFill>
                <a:latin typeface="+mn-ea"/>
                <a:cs typeface="+mn-ea"/>
              </a:rPr>
              <a:t> </a:t>
            </a:r>
            <a:r>
              <a:rPr lang="en-US" altLang="zh-CN" sz="3200" b="1" dirty="0">
                <a:solidFill>
                  <a:schemeClr val="tx1">
                    <a:lumMod val="65000"/>
                    <a:lumOff val="35000"/>
                  </a:schemeClr>
                </a:solidFill>
                <a:latin typeface="+mn-ea"/>
                <a:cs typeface="+mn-ea"/>
              </a:rPr>
              <a:t>Accelerator</a:t>
            </a:r>
            <a:r>
              <a:rPr lang="zh-CN" altLang="en-US" sz="3200" b="1" dirty="0">
                <a:solidFill>
                  <a:schemeClr val="tx1">
                    <a:lumMod val="65000"/>
                    <a:lumOff val="35000"/>
                  </a:schemeClr>
                </a:solidFill>
                <a:latin typeface="+mn-ea"/>
                <a:cs typeface="+mn-ea"/>
              </a:rPr>
              <a:t> </a:t>
            </a:r>
            <a:r>
              <a:rPr lang="en-US" altLang="zh-CN" sz="3200" b="1" dirty="0">
                <a:solidFill>
                  <a:schemeClr val="tx1">
                    <a:lumMod val="65000"/>
                    <a:lumOff val="35000"/>
                  </a:schemeClr>
                </a:solidFill>
                <a:latin typeface="+mn-ea"/>
                <a:cs typeface="+mn-ea"/>
              </a:rPr>
              <a:t>Design</a:t>
            </a:r>
            <a:endParaRPr lang="zh-CN" altLang="zh-CN" sz="3200" b="1" dirty="0">
              <a:solidFill>
                <a:schemeClr val="tx1">
                  <a:lumMod val="65000"/>
                  <a:lumOff val="35000"/>
                </a:schemeClr>
              </a:solidFill>
              <a:latin typeface="Arial" panose="020B0604020202020204" pitchFamily="34" charset="0"/>
              <a:cs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文本框 2"/>
          <p:cNvSpPr txBox="1"/>
          <p:nvPr/>
        </p:nvSpPr>
        <p:spPr>
          <a:xfrm>
            <a:off x="386255" y="1455820"/>
            <a:ext cx="5404043" cy="1685077"/>
          </a:xfrm>
          <a:prstGeom prst="rect">
            <a:avLst/>
          </a:prstGeom>
          <a:noFill/>
        </p:spPr>
        <p:txBody>
          <a:bodyPr wrap="none" rtlCol="0">
            <a:spAutoFit/>
          </a:bodyPr>
          <a:lstStyle/>
          <a:p>
            <a:pPr marL="342900" indent="-342900">
              <a:buFont typeface="+mj-lt"/>
              <a:buAutoNum type="alphaUcPeriod"/>
            </a:pPr>
            <a:r>
              <a:rPr lang="en-US" altLang="zh-CN" sz="1800" b="1" dirty="0"/>
              <a:t>The Traversal </a:t>
            </a:r>
            <a:r>
              <a:rPr lang="en-US" altLang="zh-CN" sz="1800" b="1" dirty="0" smtClean="0"/>
              <a:t>Unit</a:t>
            </a:r>
            <a:r>
              <a:rPr lang="zh-CN" altLang="en-US" sz="1800" b="1" dirty="0" smtClean="0"/>
              <a:t> 遍历单元</a:t>
            </a:r>
            <a:endParaRPr lang="zh-CN" altLang="en-US" sz="1800" b="1" dirty="0"/>
          </a:p>
          <a:p>
            <a:pPr marL="342900" indent="-342900">
              <a:buFont typeface="+mj-lt"/>
              <a:buAutoNum type="alphaUcPeriod"/>
            </a:pPr>
            <a:r>
              <a:rPr lang="en-US" altLang="zh-CN" sz="1800" b="1" dirty="0"/>
              <a:t>The Reclamation Unit </a:t>
            </a:r>
            <a:r>
              <a:rPr lang="zh-CN" altLang="en-US" sz="1800" b="1" dirty="0"/>
              <a:t>回收单元</a:t>
            </a:r>
          </a:p>
          <a:p>
            <a:pPr marL="342900" indent="-342900">
              <a:buFont typeface="+mj-lt"/>
              <a:buAutoNum type="alphaUcPeriod"/>
            </a:pPr>
            <a:r>
              <a:rPr lang="en-US" altLang="zh-CN" sz="1800" b="1" dirty="0"/>
              <a:t>Runtime System Interactions </a:t>
            </a:r>
            <a:r>
              <a:rPr lang="zh-CN" altLang="en-US" sz="1800" b="1" dirty="0"/>
              <a:t>运行时系统交互</a:t>
            </a:r>
          </a:p>
          <a:p>
            <a:pPr marL="342900" indent="-342900">
              <a:buFont typeface="+mj-lt"/>
              <a:buAutoNum type="alphaUcPeriod"/>
            </a:pPr>
            <a:r>
              <a:rPr lang="en-US" altLang="zh-CN" sz="1800" b="1" dirty="0"/>
              <a:t>Concurrent Garbage Collection </a:t>
            </a:r>
            <a:r>
              <a:rPr lang="zh-CN" altLang="en-US" sz="1800" b="1" dirty="0"/>
              <a:t>并行垃圾收集</a:t>
            </a:r>
          </a:p>
          <a:p>
            <a:pPr marL="342900" indent="-342900">
              <a:buFont typeface="+mj-lt"/>
              <a:buAutoNum type="alphaUcPeriod"/>
            </a:pPr>
            <a:r>
              <a:rPr lang="en-US" altLang="zh-CN" sz="1800" b="1" dirty="0"/>
              <a:t>Optional CPU Extensions </a:t>
            </a:r>
            <a:r>
              <a:rPr lang="zh-CN" altLang="en-US" sz="1800" b="1" dirty="0"/>
              <a:t>可选</a:t>
            </a:r>
            <a:r>
              <a:rPr lang="en-US" altLang="zh-CN" sz="1800" b="1" dirty="0"/>
              <a:t>CPU</a:t>
            </a:r>
            <a:r>
              <a:rPr lang="zh-CN" altLang="en-US" sz="1800" b="1" dirty="0"/>
              <a:t>扩展</a:t>
            </a:r>
            <a:endParaRPr kumimoji="1" lang="en-US" altLang="zh-CN" sz="1800" dirty="0"/>
          </a:p>
          <a:p>
            <a:pPr marL="342900" indent="-342900">
              <a:buFont typeface="+mj-lt"/>
              <a:buAutoNum type="alphaUcPeriod"/>
            </a:pPr>
            <a:endParaRPr kumimoji="1" lang="zh-CN" altLang="en-US" dirty="0"/>
          </a:p>
        </p:txBody>
      </p:sp>
      <p:sp>
        <p:nvSpPr>
          <p:cNvPr id="4" name="TextBox 6"/>
          <p:cNvSpPr txBox="1">
            <a:spLocks noChangeArrowheads="1"/>
          </p:cNvSpPr>
          <p:nvPr/>
        </p:nvSpPr>
        <p:spPr bwMode="auto">
          <a:xfrm>
            <a:off x="386255" y="212748"/>
            <a:ext cx="89254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defTabSz="914400" fontAlgn="base">
              <a:spcBef>
                <a:spcPct val="0"/>
              </a:spcBef>
              <a:spcAft>
                <a:spcPct val="0"/>
              </a:spcAft>
            </a:pPr>
            <a:r>
              <a:rPr lang="zh-CN" altLang="en-US" sz="1800" b="1" dirty="0">
                <a:solidFill>
                  <a:schemeClr val="tx1">
                    <a:lumMod val="65000"/>
                    <a:lumOff val="35000"/>
                  </a:schemeClr>
                </a:solidFill>
                <a:latin typeface="+mn-ea"/>
                <a:cs typeface="+mn-ea"/>
              </a:rPr>
              <a:t>特性：</a:t>
            </a:r>
            <a:endParaRPr lang="zh-CN" altLang="it-IT" sz="1800" b="1" dirty="0">
              <a:solidFill>
                <a:schemeClr val="tx1">
                  <a:lumMod val="65000"/>
                  <a:lumOff val="35000"/>
                </a:schemeClr>
              </a:solidFill>
              <a:latin typeface="+mn-ea"/>
              <a:cs typeface="+mn-ea"/>
            </a:endParaRPr>
          </a:p>
          <a:p>
            <a:pPr defTabSz="914400" fontAlgn="base">
              <a:spcBef>
                <a:spcPct val="0"/>
              </a:spcBef>
              <a:spcAft>
                <a:spcPct val="0"/>
              </a:spcAft>
            </a:pPr>
            <a:endParaRPr kumimoji="0" lang="zh-CN" sz="1800" b="1" i="0" u="none" strike="noStrike" cap="none" normalizeH="0" baseline="0" dirty="0">
              <a:ln>
                <a:noFill/>
              </a:ln>
              <a:solidFill>
                <a:schemeClr val="tx1">
                  <a:lumMod val="65000"/>
                  <a:lumOff val="35000"/>
                </a:schemeClr>
              </a:solidFill>
              <a:effectLst/>
              <a:latin typeface="Arial" panose="020B0604020202020204" pitchFamily="34" charset="0"/>
              <a:cs typeface="+mn-ea"/>
            </a:endParaRPr>
          </a:p>
        </p:txBody>
      </p:sp>
      <p:cxnSp>
        <p:nvCxnSpPr>
          <p:cNvPr id="5" name="直线连接符 4"/>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a:solidFill>
                  <a:schemeClr val="tx1">
                    <a:lumMod val="65000"/>
                    <a:lumOff val="35000"/>
                  </a:schemeClr>
                </a:solidFill>
                <a:latin typeface="+mn-ea"/>
                <a:cs typeface="+mn-ea"/>
              </a:rPr>
              <a:t>The Traversal Unit(</a:t>
            </a:r>
            <a:r>
              <a:rPr lang="zh-CN" altLang="en-US" sz="1800" b="1" dirty="0">
                <a:solidFill>
                  <a:schemeClr val="tx1">
                    <a:lumMod val="65000"/>
                    <a:lumOff val="35000"/>
                  </a:schemeClr>
                </a:solidFill>
                <a:latin typeface="+mn-ea"/>
                <a:cs typeface="+mn-ea"/>
              </a:rPr>
              <a:t>遍历单元</a:t>
            </a:r>
            <a:r>
              <a:rPr lang="en-US" altLang="zh-CN" sz="1800" b="1" dirty="0">
                <a:solidFill>
                  <a:schemeClr val="tx1">
                    <a:lumMod val="65000"/>
                    <a:lumOff val="35000"/>
                  </a:schemeClr>
                </a:solidFill>
                <a:latin typeface="+mn-ea"/>
                <a:cs typeface="+mn-ea"/>
              </a:rPr>
              <a:t>)</a:t>
            </a:r>
          </a:p>
        </p:txBody>
      </p:sp>
      <p:sp>
        <p:nvSpPr>
          <p:cNvPr id="6" name="文本框 5"/>
          <p:cNvSpPr txBox="1"/>
          <p:nvPr/>
        </p:nvSpPr>
        <p:spPr>
          <a:xfrm flipH="1">
            <a:off x="386254" y="1023601"/>
            <a:ext cx="8505082" cy="523220"/>
          </a:xfrm>
          <a:prstGeom prst="rect">
            <a:avLst/>
          </a:prstGeom>
          <a:noFill/>
        </p:spPr>
        <p:txBody>
          <a:bodyPr wrap="square" rtlCol="0">
            <a:spAutoFit/>
          </a:bodyPr>
          <a:lstStyle/>
          <a:p>
            <a:r>
              <a:rPr lang="en-US" altLang="zh-CN" sz="1400" dirty="0"/>
              <a:t>Traversal Unit</a:t>
            </a:r>
            <a:r>
              <a:rPr lang="zh-CN" altLang="en-US" sz="1400" dirty="0"/>
              <a:t>实现上一节中描述的图形遍历的流水线版本。这三种思想结合在一起，使得我们的遍历单元设计比</a:t>
            </a:r>
            <a:r>
              <a:rPr lang="en-US" altLang="zh-CN" sz="1400" dirty="0"/>
              <a:t>CPU</a:t>
            </a:r>
            <a:r>
              <a:rPr lang="zh-CN" altLang="en-US" sz="1400" dirty="0"/>
              <a:t>的性能高</a:t>
            </a:r>
            <a:r>
              <a:rPr lang="en-US" altLang="zh-CN" sz="1400" dirty="0"/>
              <a:t>4.2×18.5%</a:t>
            </a:r>
            <a:r>
              <a:rPr lang="zh-CN" altLang="en-US" sz="1400" dirty="0"/>
              <a:t>。</a:t>
            </a:r>
            <a:endParaRPr kumimoji="1" lang="zh-CN" altLang="en-US" sz="1400"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
        <p:nvSpPr>
          <p:cNvPr id="2" name="文本框 1"/>
          <p:cNvSpPr txBox="1"/>
          <p:nvPr/>
        </p:nvSpPr>
        <p:spPr>
          <a:xfrm>
            <a:off x="386254" y="1854597"/>
            <a:ext cx="4434227" cy="1384995"/>
          </a:xfrm>
          <a:prstGeom prst="rect">
            <a:avLst/>
          </a:prstGeom>
          <a:noFill/>
        </p:spPr>
        <p:txBody>
          <a:bodyPr wrap="none" rtlCol="0">
            <a:spAutoFit/>
          </a:bodyPr>
          <a:lstStyle/>
          <a:p>
            <a:r>
              <a:rPr kumimoji="1" lang="zh-CN" altLang="en-US" sz="1400" dirty="0"/>
              <a:t>主要有以下三种特性：</a:t>
            </a:r>
          </a:p>
          <a:p>
            <a:pPr marL="342900" indent="-342900">
              <a:buFont typeface="+mj-lt"/>
              <a:buAutoNum type="arabicPeriod"/>
            </a:pPr>
            <a:r>
              <a:rPr kumimoji="1" lang="en-US" altLang="zh-CN" sz="1400" dirty="0"/>
              <a:t>Bidirectional Object Layout </a:t>
            </a:r>
            <a:r>
              <a:rPr kumimoji="1" lang="zh-CN" altLang="en-US" sz="1400" dirty="0"/>
              <a:t>双向对象布局</a:t>
            </a:r>
          </a:p>
          <a:p>
            <a:pPr marL="342900" indent="-342900">
              <a:buFont typeface="+mj-lt"/>
              <a:buAutoNum type="arabicPeriod"/>
            </a:pPr>
            <a:r>
              <a:rPr kumimoji="1" lang="en-US" altLang="zh-CN" sz="1400" dirty="0"/>
              <a:t>Decoupled Marking and Copying </a:t>
            </a:r>
            <a:r>
              <a:rPr kumimoji="1" lang="zh-CN" altLang="en-US" sz="1400" dirty="0"/>
              <a:t>解耦标记与复制</a:t>
            </a:r>
          </a:p>
          <a:p>
            <a:pPr marL="342900" indent="-342900">
              <a:buFont typeface="+mj-lt"/>
              <a:buAutoNum type="arabicPeriod"/>
            </a:pPr>
            <a:r>
              <a:rPr kumimoji="1" lang="it-IT" altLang="zh-CN" sz="1400" dirty="0" err="1"/>
              <a:t>Untagged</a:t>
            </a:r>
            <a:r>
              <a:rPr kumimoji="1" lang="it-IT" altLang="zh-CN" sz="1400" dirty="0"/>
              <a:t> Reference </a:t>
            </a:r>
            <a:r>
              <a:rPr kumimoji="1" lang="it-IT" altLang="zh-CN" sz="1400" dirty="0" err="1"/>
              <a:t>Tracing</a:t>
            </a:r>
            <a:r>
              <a:rPr kumimoji="1" lang="it-IT" altLang="zh-CN" sz="1400" dirty="0"/>
              <a:t> </a:t>
            </a:r>
            <a:r>
              <a:rPr kumimoji="1" lang="zh-CN" altLang="it-IT" sz="1400" dirty="0"/>
              <a:t>未标记参考跟踪</a:t>
            </a:r>
          </a:p>
          <a:p>
            <a:pPr marL="342900" indent="-342900">
              <a:buFont typeface="+mj-lt"/>
              <a:buAutoNum type="arabicPeriod"/>
            </a:pPr>
            <a:endParaRPr lang="zh-CN" altLang="en-US" sz="1400" b="1" dirty="0"/>
          </a:p>
          <a:p>
            <a:pPr marL="342900" indent="-342900">
              <a:buFont typeface="+mj-lt"/>
              <a:buAutoNum type="arabicPeriod"/>
            </a:pPr>
            <a:endParaRPr kumimoji="1" lang="zh-CN" altLang="en-US" sz="1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defTabSz="914400" fontAlgn="base">
              <a:spcBef>
                <a:spcPct val="0"/>
              </a:spcBef>
              <a:spcAft>
                <a:spcPct val="0"/>
              </a:spcAft>
            </a:pPr>
            <a:r>
              <a:rPr lang="en-US" altLang="zh-CN" sz="1800" b="1" dirty="0">
                <a:solidFill>
                  <a:schemeClr val="tx1">
                    <a:lumMod val="65000"/>
                    <a:lumOff val="35000"/>
                  </a:schemeClr>
                </a:solidFill>
                <a:latin typeface="+mn-ea"/>
                <a:cs typeface="+mn-ea"/>
              </a:rPr>
              <a:t>Bidirectional Object Layout </a:t>
            </a:r>
            <a:r>
              <a:rPr lang="zh-CN" altLang="en-US" sz="1800" b="1" dirty="0">
                <a:solidFill>
                  <a:schemeClr val="tx1">
                    <a:lumMod val="65000"/>
                    <a:lumOff val="35000"/>
                  </a:schemeClr>
                </a:solidFill>
                <a:latin typeface="+mn-ea"/>
                <a:cs typeface="+mn-ea"/>
              </a:rPr>
              <a:t>双向对象布局</a:t>
            </a:r>
          </a:p>
          <a:p>
            <a:pPr defTabSz="914400" fontAlgn="base">
              <a:spcBef>
                <a:spcPct val="0"/>
              </a:spcBef>
              <a:spcAft>
                <a:spcPct val="0"/>
              </a:spcAft>
            </a:pPr>
            <a:endParaRPr kumimoji="0" lang="zh-CN" sz="1800" b="1" i="0" u="none" strike="noStrike" cap="none" normalizeH="0" baseline="0" dirty="0">
              <a:ln>
                <a:noFill/>
              </a:ln>
              <a:solidFill>
                <a:schemeClr val="tx1">
                  <a:lumMod val="65000"/>
                  <a:lumOff val="35000"/>
                </a:schemeClr>
              </a:solidFill>
              <a:effectLst/>
              <a:latin typeface="Arial" panose="020B0604020202020204" pitchFamily="34" charset="0"/>
              <a:cs typeface="+mn-ea"/>
            </a:endParaRPr>
          </a:p>
        </p:txBody>
      </p:sp>
      <p:sp>
        <p:nvSpPr>
          <p:cNvPr id="6" name="文本框 5"/>
          <p:cNvSpPr txBox="1"/>
          <p:nvPr/>
        </p:nvSpPr>
        <p:spPr>
          <a:xfrm flipH="1">
            <a:off x="386253" y="1023601"/>
            <a:ext cx="8372735" cy="2246769"/>
          </a:xfrm>
          <a:prstGeom prst="rect">
            <a:avLst/>
          </a:prstGeom>
          <a:noFill/>
        </p:spPr>
        <p:txBody>
          <a:bodyPr wrap="square" rtlCol="0">
            <a:spAutoFit/>
          </a:bodyPr>
          <a:lstStyle/>
          <a:p>
            <a:r>
              <a:rPr lang="en-US" altLang="zh-CN" sz="1400" dirty="0"/>
              <a:t>GC</a:t>
            </a:r>
            <a:r>
              <a:rPr lang="zh-CN" altLang="en-US" sz="1400" dirty="0"/>
              <a:t>从高速缓存中获益不大，因此遍历单元可以节省大部分区域和功率。然而，如果使用带有未修改的语言运行时系统的无缓存加速器设计，性能会很差</a:t>
            </a:r>
            <a:r>
              <a:rPr lang="en-US" altLang="zh-CN" sz="1400" dirty="0"/>
              <a:t>[19]</a:t>
            </a:r>
            <a:r>
              <a:rPr lang="zh-CN" altLang="en-US" sz="1400" dirty="0"/>
              <a:t>。原因在于，当将对象的出站引用复制回标记队列时，收集器必须标识字段包含这些引用。虽然这可以通过使用支持它们的体系结构上的专用函数或标记位来实现</a:t>
            </a:r>
            <a:r>
              <a:rPr lang="en-US" altLang="zh-CN" sz="1400" dirty="0"/>
              <a:t>[36]</a:t>
            </a:r>
            <a:r>
              <a:rPr lang="zh-CN" altLang="en-US" sz="1400" dirty="0"/>
              <a:t>，但是大多数运行时系统使用其中对象的头部指向类型信息块（</a:t>
            </a:r>
            <a:r>
              <a:rPr lang="en-US" altLang="zh-CN" sz="1400" dirty="0"/>
              <a:t>TIB</a:t>
            </a:r>
            <a:r>
              <a:rPr lang="zh-CN" altLang="en-US" sz="1400" dirty="0"/>
              <a:t>）的布局，该类型信息块列出了引用字段的偏移（图</a:t>
            </a:r>
            <a:r>
              <a:rPr lang="en-US" altLang="zh-CN" sz="1400" dirty="0"/>
              <a:t>6a</a:t>
            </a:r>
            <a:r>
              <a:rPr lang="zh-CN" altLang="en-US" sz="1400" dirty="0"/>
              <a:t>）。 </a:t>
            </a:r>
          </a:p>
          <a:p>
            <a:r>
              <a:rPr lang="zh-CN" altLang="en-US" sz="1400" dirty="0"/>
              <a:t/>
            </a:r>
            <a:br>
              <a:rPr lang="zh-CN" altLang="en-US" sz="1400" dirty="0"/>
            </a:br>
            <a:r>
              <a:rPr lang="zh-CN" altLang="en-US" sz="1400" dirty="0"/>
              <a:t>这种方法在具有高速缓存的系统上运行良好，因为大多数</a:t>
            </a:r>
            <a:r>
              <a:rPr lang="en-US" altLang="zh-CN" sz="1400" dirty="0"/>
              <a:t>TIB</a:t>
            </a:r>
            <a:r>
              <a:rPr lang="zh-CN" altLang="en-US" sz="1400" dirty="0"/>
              <a:t>都在高速缓存中。但是，它在无缓存系统中为每个对象添加两个额外的内存访问。为了解决这个问题，我们使用双向布局（图</a:t>
            </a:r>
            <a:r>
              <a:rPr lang="en-US" altLang="zh-CN" sz="1400" dirty="0"/>
              <a:t>6b</a:t>
            </a:r>
            <a:r>
              <a:rPr lang="zh-CN" altLang="en-US" sz="1400" dirty="0"/>
              <a:t>）。</a:t>
            </a:r>
            <a:r>
              <a:rPr lang="en-US" altLang="zh-CN" sz="1400" dirty="0" err="1"/>
              <a:t>SableVM</a:t>
            </a:r>
            <a:r>
              <a:rPr lang="en-US" altLang="zh-CN" sz="1400" dirty="0"/>
              <a:t>[37]</a:t>
            </a:r>
            <a:r>
              <a:rPr lang="zh-CN" altLang="en-US" sz="1400" dirty="0"/>
              <a:t>使用这种布局作为改善局部性的手段，但是它对</a:t>
            </a:r>
            <a:r>
              <a:rPr lang="en-US" altLang="zh-CN" sz="1400" dirty="0"/>
              <a:t>CPU</a:t>
            </a:r>
            <a:r>
              <a:rPr lang="zh-CN" altLang="en-US" sz="1400" dirty="0"/>
              <a:t>的益处有限</a:t>
            </a:r>
            <a:r>
              <a:rPr lang="en-US" altLang="zh-CN" sz="1400" dirty="0"/>
              <a:t>[38]</a:t>
            </a:r>
            <a:r>
              <a:rPr lang="zh-CN" altLang="en-US" sz="1400" dirty="0"/>
              <a:t>。然而，我们发现这样的布局对于没有缓存的系统非常有帮助，因为它消除了额外的访问。它的访问模式（单位步长副本）也是有益的。 </a:t>
            </a:r>
            <a:endParaRPr kumimoji="1" lang="zh-CN" altLang="en-US" sz="1400"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2"/>
          <a:stretch>
            <a:fillRect/>
          </a:stretch>
        </p:blipFill>
        <p:spPr>
          <a:xfrm>
            <a:off x="1781831" y="3260842"/>
            <a:ext cx="4729327" cy="188265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a:solidFill>
                  <a:schemeClr val="tx1">
                    <a:lumMod val="65000"/>
                    <a:lumOff val="35000"/>
                  </a:schemeClr>
                </a:solidFill>
                <a:latin typeface="+mn-ea"/>
                <a:cs typeface="+mn-ea"/>
              </a:rPr>
              <a:t>Decoupled Marking and Copying </a:t>
            </a:r>
            <a:r>
              <a:rPr lang="zh-CN" altLang="en-US" sz="1800" b="1" dirty="0">
                <a:solidFill>
                  <a:schemeClr val="tx1">
                    <a:lumMod val="65000"/>
                    <a:lumOff val="35000"/>
                  </a:schemeClr>
                </a:solidFill>
                <a:latin typeface="+mn-ea"/>
                <a:cs typeface="+mn-ea"/>
              </a:rPr>
              <a:t>解耦标记与复制</a:t>
            </a:r>
          </a:p>
        </p:txBody>
      </p:sp>
      <p:sp>
        <p:nvSpPr>
          <p:cNvPr id="6" name="文本框 5"/>
          <p:cNvSpPr txBox="1"/>
          <p:nvPr/>
        </p:nvSpPr>
        <p:spPr>
          <a:xfrm flipH="1">
            <a:off x="386254" y="889596"/>
            <a:ext cx="8568560" cy="2246769"/>
          </a:xfrm>
          <a:prstGeom prst="rect">
            <a:avLst/>
          </a:prstGeom>
          <a:noFill/>
        </p:spPr>
        <p:txBody>
          <a:bodyPr wrap="square" rtlCol="0">
            <a:spAutoFit/>
          </a:bodyPr>
          <a:lstStyle/>
          <a:p>
            <a:r>
              <a:rPr kumimoji="1" lang="zh-CN" altLang="en-US" sz="1400" dirty="0"/>
              <a:t>有了双向布局，我们可以将标记位和参考数存储在单个标头字中，这允许我们在单个提取或操作中标记对象和接收出站数量的引用。在</a:t>
            </a:r>
            <a:r>
              <a:rPr kumimoji="1" lang="en-US" altLang="zh-CN" sz="1400" dirty="0"/>
              <a:t>CPU</a:t>
            </a:r>
            <a:r>
              <a:rPr kumimoji="1" lang="zh-CN" altLang="en-US" sz="1400" dirty="0"/>
              <a:t>上，由于加载存储队列的大小有限，这些请求的数量有限。由于标记操作的结果决定是否需要复制引用，因此这限制了</a:t>
            </a:r>
            <a:r>
              <a:rPr kumimoji="1" lang="en-US" altLang="zh-CN" sz="1400" dirty="0"/>
              <a:t>CPU</a:t>
            </a:r>
            <a:r>
              <a:rPr kumimoji="1" lang="zh-CN" altLang="en-US" sz="1400" dirty="0"/>
              <a:t>在控制流中向前推测的程度（并导致昂贵的分支错误预测）。 </a:t>
            </a:r>
            <a:br>
              <a:rPr kumimoji="1" lang="zh-CN" altLang="en-US" sz="1400" dirty="0"/>
            </a:br>
            <a:r>
              <a:rPr kumimoji="1" lang="zh-CN" altLang="en-US" sz="1400" dirty="0"/>
              <a:t>在遍历单元上，未完成请求的数量可能更大，但是仍然受可用</a:t>
            </a:r>
            <a:r>
              <a:rPr kumimoji="1" lang="en-US" altLang="zh-CN" sz="1400" dirty="0"/>
              <a:t>MSHR</a:t>
            </a:r>
            <a:r>
              <a:rPr kumimoji="1" lang="zh-CN" altLang="en-US" sz="1400" dirty="0"/>
              <a:t>的数量限制。如果单元遇到大量没有出站引用的对象或已经标记的对象，则标记操作限制了我们的有效带宽。类似地，如果存在长对象，则复制（或“跟踪”）这些对象的引用会限制我们。 </a:t>
            </a:r>
            <a:br>
              <a:rPr kumimoji="1" lang="zh-CN" altLang="en-US" sz="1400" dirty="0"/>
            </a:br>
            <a:r>
              <a:rPr kumimoji="1" lang="zh-CN" altLang="en-US" sz="1400" dirty="0"/>
              <a:t>因此，我们将标记和跟踪彼此分离。我们的遍历单元由带有标记的管道和通过跟踪队列连接的跟踪器组成（图</a:t>
            </a:r>
            <a:r>
              <a:rPr kumimoji="1" lang="en-US" altLang="zh-CN" sz="1400" dirty="0"/>
              <a:t>7</a:t>
            </a:r>
            <a:r>
              <a:rPr kumimoji="1" lang="zh-CN" altLang="en-US" sz="1400" dirty="0"/>
              <a:t>）。如果跟踪器正在检查长对象，则标记继续操作并填充队列。同样，如果要跟踪的对象很少，队列也会耗尽。这种设计允许我们比受控制流限制的</a:t>
            </a:r>
            <a:r>
              <a:rPr kumimoji="1" lang="en-US" altLang="zh-CN" sz="1400" dirty="0"/>
              <a:t>CPU</a:t>
            </a:r>
            <a:r>
              <a:rPr kumimoji="1" lang="zh-CN" altLang="en-US" sz="1400" dirty="0"/>
              <a:t>更好地利用可用的存储器带宽（第六节）。</a:t>
            </a:r>
            <a:endParaRPr kumimoji="1" lang="zh-CN" altLang="en-US" sz="1200"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2"/>
          <a:stretch>
            <a:fillRect/>
          </a:stretch>
        </p:blipFill>
        <p:spPr>
          <a:xfrm>
            <a:off x="2766848" y="3136365"/>
            <a:ext cx="3090041" cy="198536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defTabSz="914400" fontAlgn="base">
              <a:spcBef>
                <a:spcPct val="0"/>
              </a:spcBef>
              <a:spcAft>
                <a:spcPct val="0"/>
              </a:spcAft>
            </a:pPr>
            <a:r>
              <a:rPr lang="it-IT" altLang="zh-CN" sz="1800" b="1" dirty="0" err="1">
                <a:solidFill>
                  <a:schemeClr val="tx1">
                    <a:lumMod val="65000"/>
                    <a:lumOff val="35000"/>
                  </a:schemeClr>
                </a:solidFill>
                <a:latin typeface="+mn-ea"/>
                <a:cs typeface="+mn-ea"/>
              </a:rPr>
              <a:t>Untagged</a:t>
            </a:r>
            <a:r>
              <a:rPr lang="it-IT" altLang="zh-CN" sz="1800" b="1" dirty="0">
                <a:solidFill>
                  <a:schemeClr val="tx1">
                    <a:lumMod val="65000"/>
                    <a:lumOff val="35000"/>
                  </a:schemeClr>
                </a:solidFill>
                <a:latin typeface="+mn-ea"/>
                <a:cs typeface="+mn-ea"/>
              </a:rPr>
              <a:t> Reference </a:t>
            </a:r>
            <a:r>
              <a:rPr lang="it-IT" altLang="zh-CN" sz="1800" b="1" dirty="0" err="1">
                <a:solidFill>
                  <a:schemeClr val="tx1">
                    <a:lumMod val="65000"/>
                    <a:lumOff val="35000"/>
                  </a:schemeClr>
                </a:solidFill>
                <a:latin typeface="+mn-ea"/>
                <a:cs typeface="+mn-ea"/>
              </a:rPr>
              <a:t>Tracing</a:t>
            </a:r>
            <a:r>
              <a:rPr lang="it-IT" altLang="zh-CN" sz="1800" b="1" dirty="0">
                <a:solidFill>
                  <a:schemeClr val="tx1">
                    <a:lumMod val="65000"/>
                    <a:lumOff val="35000"/>
                  </a:schemeClr>
                </a:solidFill>
                <a:latin typeface="+mn-ea"/>
                <a:cs typeface="+mn-ea"/>
              </a:rPr>
              <a:t> </a:t>
            </a:r>
            <a:r>
              <a:rPr lang="zh-CN" altLang="it-IT" sz="1800" b="1" dirty="0">
                <a:solidFill>
                  <a:schemeClr val="tx1">
                    <a:lumMod val="65000"/>
                    <a:lumOff val="35000"/>
                  </a:schemeClr>
                </a:solidFill>
                <a:latin typeface="+mn-ea"/>
                <a:cs typeface="+mn-ea"/>
              </a:rPr>
              <a:t>未标记参考跟踪</a:t>
            </a:r>
          </a:p>
          <a:p>
            <a:pPr defTabSz="914400" fontAlgn="base">
              <a:spcBef>
                <a:spcPct val="0"/>
              </a:spcBef>
              <a:spcAft>
                <a:spcPct val="0"/>
              </a:spcAft>
            </a:pPr>
            <a:endParaRPr kumimoji="0" lang="zh-CN" sz="1800" b="1" i="0" u="none" strike="noStrike" cap="none" normalizeH="0" baseline="0" dirty="0">
              <a:ln>
                <a:noFill/>
              </a:ln>
              <a:solidFill>
                <a:schemeClr val="tx1">
                  <a:lumMod val="65000"/>
                  <a:lumOff val="35000"/>
                </a:schemeClr>
              </a:solidFill>
              <a:effectLst/>
              <a:latin typeface="Arial" panose="020B0604020202020204" pitchFamily="34" charset="0"/>
              <a:cs typeface="+mn-ea"/>
            </a:endParaRPr>
          </a:p>
        </p:txBody>
      </p:sp>
      <p:sp>
        <p:nvSpPr>
          <p:cNvPr id="6" name="文本框 5"/>
          <p:cNvSpPr txBox="1"/>
          <p:nvPr/>
        </p:nvSpPr>
        <p:spPr>
          <a:xfrm flipH="1">
            <a:off x="386254" y="1023602"/>
            <a:ext cx="8481019" cy="738664"/>
          </a:xfrm>
          <a:prstGeom prst="rect">
            <a:avLst/>
          </a:prstGeom>
          <a:noFill/>
        </p:spPr>
        <p:txBody>
          <a:bodyPr wrap="square" rtlCol="0">
            <a:spAutoFit/>
          </a:bodyPr>
          <a:lstStyle/>
          <a:p>
            <a:r>
              <a:rPr kumimoji="1" lang="zh-CN" altLang="en-US" sz="1400" dirty="0"/>
              <a:t>虽然标记需要跟踪内存请求（以匹配返回标记位到它们的对象），但是向标记队列添加引用的顺序不会影响正确性。因此，跟踪器不需要存储请求状态，而是可以向内存系统发送尽可能多的请求，并按照它们返回的顺序向标记队列添加响应。这提高了带宽利用率</a:t>
            </a:r>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a:solidFill>
                  <a:schemeClr val="tx1">
                    <a:lumMod val="65000"/>
                    <a:lumOff val="35000"/>
                  </a:schemeClr>
                </a:solidFill>
                <a:latin typeface="+mn-ea"/>
                <a:cs typeface="+mn-ea"/>
              </a:rPr>
              <a:t>The Reclamation Unit </a:t>
            </a:r>
            <a:r>
              <a:rPr lang="zh-CN" altLang="en-US" sz="1800" b="1" dirty="0">
                <a:solidFill>
                  <a:schemeClr val="tx1">
                    <a:lumMod val="65000"/>
                    <a:lumOff val="35000"/>
                  </a:schemeClr>
                </a:solidFill>
                <a:latin typeface="+mn-ea"/>
                <a:cs typeface="+mn-ea"/>
              </a:rPr>
              <a:t>回收单元</a:t>
            </a:r>
          </a:p>
        </p:txBody>
      </p:sp>
      <p:sp>
        <p:nvSpPr>
          <p:cNvPr id="6" name="文本框 5"/>
          <p:cNvSpPr txBox="1"/>
          <p:nvPr/>
        </p:nvSpPr>
        <p:spPr>
          <a:xfrm flipH="1">
            <a:off x="386254" y="1023602"/>
            <a:ext cx="8481019" cy="2031325"/>
          </a:xfrm>
          <a:prstGeom prst="rect">
            <a:avLst/>
          </a:prstGeom>
          <a:noFill/>
        </p:spPr>
        <p:txBody>
          <a:bodyPr wrap="square" rtlCol="0">
            <a:spAutoFit/>
          </a:bodyPr>
          <a:lstStyle/>
          <a:p>
            <a:r>
              <a:rPr lang="zh-CN" altLang="en-US" sz="1400" dirty="0"/>
              <a:t>综上所述，前三种策略使得遍历单元能够在片上面积和功率的一小部分上实现比</a:t>
            </a:r>
            <a:r>
              <a:rPr lang="en-US" altLang="zh-CN" sz="1400" dirty="0"/>
              <a:t>CPU</a:t>
            </a:r>
            <a:r>
              <a:rPr lang="zh-CN" altLang="en-US" sz="1400" dirty="0"/>
              <a:t>更高的内存带宽。回收单元对于清扫操作实现相同的功能。虽然这个操作高度依赖于底层</a:t>
            </a:r>
            <a:r>
              <a:rPr lang="en-US" altLang="zh-CN" sz="1400" dirty="0"/>
              <a:t>GC</a:t>
            </a:r>
            <a:r>
              <a:rPr lang="zh-CN" altLang="en-US" sz="1400" dirty="0"/>
              <a:t>算法，但是它通常涉及迭代块列表，以及</a:t>
            </a:r>
            <a:r>
              <a:rPr lang="en-US" altLang="zh-CN" sz="1400" dirty="0"/>
              <a:t>(1)</a:t>
            </a:r>
            <a:r>
              <a:rPr lang="zh-CN" altLang="en-US" sz="1400" dirty="0"/>
              <a:t>将块中的所有活动对象撤离到新位置</a:t>
            </a:r>
            <a:r>
              <a:rPr lang="en-US" altLang="zh-CN" sz="1400" dirty="0"/>
              <a:t>(</a:t>
            </a:r>
            <a:r>
              <a:rPr lang="zh-CN" altLang="en-US" sz="1400" dirty="0"/>
              <a:t>用于重定位</a:t>
            </a:r>
            <a:r>
              <a:rPr lang="en-US" altLang="zh-CN" sz="1400" dirty="0"/>
              <a:t>GC)</a:t>
            </a:r>
            <a:r>
              <a:rPr lang="zh-CN" altLang="en-US" sz="1400" dirty="0"/>
              <a:t>或</a:t>
            </a:r>
            <a:r>
              <a:rPr lang="en-US" altLang="zh-CN" sz="1400" dirty="0"/>
              <a:t>(2)</a:t>
            </a:r>
            <a:r>
              <a:rPr lang="zh-CN" altLang="en-US" sz="1400" dirty="0"/>
              <a:t>将所有死对象安排到空闲列表</a:t>
            </a:r>
            <a:r>
              <a:rPr lang="en-US" altLang="zh-CN" sz="1400" dirty="0"/>
              <a:t>(</a:t>
            </a:r>
            <a:r>
              <a:rPr lang="zh-CN" altLang="en-US" sz="1400" dirty="0"/>
              <a:t>用于非重定位</a:t>
            </a:r>
            <a:r>
              <a:rPr lang="en-US" altLang="zh-CN" sz="1400" dirty="0"/>
              <a:t>GC)</a:t>
            </a:r>
            <a:r>
              <a:rPr lang="zh-CN" altLang="en-US" sz="1400" dirty="0"/>
              <a:t>。 </a:t>
            </a:r>
          </a:p>
          <a:p>
            <a:r>
              <a:rPr lang="zh-CN" altLang="en-US" sz="1400" dirty="0"/>
              <a:t/>
            </a:r>
            <a:br>
              <a:rPr lang="zh-CN" altLang="en-US" sz="1400" dirty="0"/>
            </a:br>
            <a:r>
              <a:rPr lang="zh-CN" altLang="en-US" sz="1400" dirty="0"/>
              <a:t>这些操作中的每一个都可以使用小型状态机来执行，并且可以跨块并行化。因此，我们设计了一个单元，它遍历所有块，并在一组块清扫器单元上并行化它们，每个块清扫器单元独立地回收块中的内存，然后将块返回到空闲块或活动块的列表（图</a:t>
            </a:r>
            <a:r>
              <a:rPr lang="en-US" altLang="zh-CN" sz="1400" dirty="0"/>
              <a:t>8</a:t>
            </a:r>
            <a:r>
              <a:rPr lang="zh-CN" altLang="en-US" sz="1400" dirty="0"/>
              <a:t>）。由于每个单元都小到可以忽略不计，所以设计的很大一部分是连接它们的横杆。</a:t>
            </a:r>
            <a:endParaRPr kumimoji="1" lang="zh-CN" altLang="en-US" sz="1400"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2"/>
          <a:stretch>
            <a:fillRect/>
          </a:stretch>
        </p:blipFill>
        <p:spPr>
          <a:xfrm>
            <a:off x="1680152" y="2894734"/>
            <a:ext cx="4901157" cy="224876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zh-CN" altLang="en-US" sz="1800" b="1" dirty="0">
                <a:solidFill>
                  <a:schemeClr val="tx1">
                    <a:lumMod val="65000"/>
                    <a:lumOff val="35000"/>
                  </a:schemeClr>
                </a:solidFill>
                <a:latin typeface="+mn-ea"/>
                <a:cs typeface="+mn-ea"/>
              </a:rPr>
              <a:t>目录</a:t>
            </a:r>
            <a:endParaRPr lang="en-US" altLang="zh-CN" sz="1800" b="1" dirty="0">
              <a:solidFill>
                <a:schemeClr val="tx1">
                  <a:lumMod val="65000"/>
                  <a:lumOff val="35000"/>
                </a:schemeClr>
              </a:solidFill>
              <a:latin typeface="+mn-ea"/>
              <a:cs typeface="+mn-ea"/>
            </a:endParaRPr>
          </a:p>
        </p:txBody>
      </p:sp>
      <p:sp>
        <p:nvSpPr>
          <p:cNvPr id="6" name="文本框 5"/>
          <p:cNvSpPr txBox="1"/>
          <p:nvPr/>
        </p:nvSpPr>
        <p:spPr>
          <a:xfrm flipH="1">
            <a:off x="386255" y="1023601"/>
            <a:ext cx="8481019" cy="2800767"/>
          </a:xfrm>
          <a:prstGeom prst="rect">
            <a:avLst/>
          </a:prstGeom>
          <a:noFill/>
        </p:spPr>
        <p:txBody>
          <a:bodyPr wrap="square" rtlCol="0">
            <a:spAutoFit/>
          </a:bodyPr>
          <a:lstStyle/>
          <a:p>
            <a:r>
              <a:rPr kumimoji="1" lang="en-US" altLang="zh-CN" sz="1600" dirty="0" smtClean="0"/>
              <a:t>abstract</a:t>
            </a:r>
            <a:endParaRPr kumimoji="1" lang="zh-CN" altLang="en-US" sz="1600" dirty="0" smtClean="0"/>
          </a:p>
          <a:p>
            <a:pPr marL="342900" indent="-342900">
              <a:buFont typeface="+mj-lt"/>
              <a:buAutoNum type="arabicPeriod"/>
            </a:pPr>
            <a:r>
              <a:rPr kumimoji="1" lang="en-US" altLang="zh-CN" sz="1600" dirty="0" smtClean="0"/>
              <a:t>Introduction</a:t>
            </a:r>
            <a:endParaRPr kumimoji="1" lang="zh-CN" altLang="en-US" sz="1600" dirty="0"/>
          </a:p>
          <a:p>
            <a:pPr marL="342900" indent="-342900">
              <a:buFont typeface="+mj-lt"/>
              <a:buAutoNum type="arabicPeriod"/>
            </a:pPr>
            <a:r>
              <a:rPr kumimoji="1" lang="en-US" altLang="zh-CN" sz="1600" dirty="0"/>
              <a:t>Motivation</a:t>
            </a:r>
            <a:endParaRPr kumimoji="1" lang="zh-CN" altLang="en-US" sz="1600" dirty="0"/>
          </a:p>
          <a:p>
            <a:pPr marL="342900" indent="-342900">
              <a:buFont typeface="+mj-lt"/>
              <a:buAutoNum type="arabicPeriod"/>
            </a:pPr>
            <a:r>
              <a:rPr kumimoji="1" lang="en-US" altLang="zh-CN" sz="1600" dirty="0"/>
              <a:t>Background</a:t>
            </a:r>
            <a:endParaRPr kumimoji="1" lang="zh-CN" altLang="en-US" sz="1600" dirty="0"/>
          </a:p>
          <a:p>
            <a:pPr marL="342900" indent="-342900">
              <a:buFont typeface="+mj-lt"/>
              <a:buAutoNum type="arabicPeriod"/>
            </a:pPr>
            <a:r>
              <a:rPr kumimoji="1" lang="en-US" altLang="zh-CN" sz="1600" dirty="0"/>
              <a:t>GC Accelerator Design</a:t>
            </a:r>
            <a:endParaRPr kumimoji="1" lang="zh-CN" altLang="en-US" sz="1600" dirty="0"/>
          </a:p>
          <a:p>
            <a:pPr marL="342900" indent="-342900">
              <a:buFont typeface="+mj-lt"/>
              <a:buAutoNum type="arabicPeriod"/>
            </a:pPr>
            <a:r>
              <a:rPr kumimoji="1" lang="en-US" altLang="zh-CN" sz="1600" dirty="0"/>
              <a:t>Implementation</a:t>
            </a:r>
            <a:endParaRPr kumimoji="1" lang="zh-CN" altLang="en-US" sz="1600" dirty="0"/>
          </a:p>
          <a:p>
            <a:pPr marL="342900" indent="-342900">
              <a:buFont typeface="+mj-lt"/>
              <a:buAutoNum type="arabicPeriod"/>
            </a:pPr>
            <a:r>
              <a:rPr kumimoji="1" lang="en-US" altLang="zh-CN" sz="1600" dirty="0"/>
              <a:t>Evaluation</a:t>
            </a:r>
            <a:endParaRPr kumimoji="1" lang="zh-CN" altLang="en-US" sz="1600" dirty="0"/>
          </a:p>
          <a:p>
            <a:pPr marL="342900" indent="-342900">
              <a:buFont typeface="+mj-lt"/>
              <a:buAutoNum type="arabicPeriod"/>
            </a:pPr>
            <a:r>
              <a:rPr kumimoji="1" lang="en-US" altLang="zh-CN" sz="1600" dirty="0" err="1"/>
              <a:t>Dissussion</a:t>
            </a:r>
            <a:r>
              <a:rPr kumimoji="1" lang="zh-CN" altLang="en-US" sz="1600" dirty="0"/>
              <a:t> </a:t>
            </a:r>
            <a:r>
              <a:rPr kumimoji="1" lang="en-US" altLang="zh-CN" sz="1600" dirty="0"/>
              <a:t>&amp;</a:t>
            </a:r>
            <a:r>
              <a:rPr kumimoji="1" lang="zh-CN" altLang="en-US" sz="1600" dirty="0"/>
              <a:t> </a:t>
            </a:r>
            <a:r>
              <a:rPr kumimoji="1" lang="en-US" altLang="zh-CN" sz="1600" dirty="0"/>
              <a:t>Future</a:t>
            </a:r>
            <a:r>
              <a:rPr kumimoji="1" lang="zh-CN" altLang="en-US" sz="1600" dirty="0"/>
              <a:t> </a:t>
            </a:r>
            <a:r>
              <a:rPr kumimoji="1" lang="en-US" altLang="zh-CN" sz="1600" dirty="0"/>
              <a:t>Work</a:t>
            </a:r>
            <a:endParaRPr kumimoji="1" lang="zh-CN" altLang="en-US" sz="1600" dirty="0"/>
          </a:p>
          <a:p>
            <a:pPr marL="342900" indent="-342900">
              <a:buFont typeface="+mj-lt"/>
              <a:buAutoNum type="arabicPeriod"/>
            </a:pPr>
            <a:r>
              <a:rPr kumimoji="1" lang="en-US" altLang="zh-CN" sz="1600" dirty="0"/>
              <a:t>Related</a:t>
            </a:r>
            <a:r>
              <a:rPr kumimoji="1" lang="zh-CN" altLang="en-US" sz="1600" dirty="0"/>
              <a:t> </a:t>
            </a:r>
            <a:r>
              <a:rPr kumimoji="1" lang="en-US" altLang="zh-CN" sz="1600" dirty="0"/>
              <a:t>Work</a:t>
            </a:r>
            <a:endParaRPr kumimoji="1" lang="zh-CN" altLang="en-US" sz="1600" dirty="0"/>
          </a:p>
          <a:p>
            <a:pPr marL="342900" indent="-342900">
              <a:buFont typeface="+mj-lt"/>
              <a:buAutoNum type="arabicPeriod"/>
            </a:pPr>
            <a:r>
              <a:rPr kumimoji="1" lang="en-US" altLang="zh-CN" sz="1600" dirty="0"/>
              <a:t>Conclusion</a:t>
            </a:r>
          </a:p>
          <a:p>
            <a:pPr marL="342900" indent="-342900">
              <a:buFont typeface="+mj-lt"/>
              <a:buAutoNum type="arabicPeriod"/>
            </a:pPr>
            <a:endParaRPr kumimoji="1" lang="en-US" altLang="zh-CN" sz="1600"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a:solidFill>
                  <a:schemeClr val="tx1">
                    <a:lumMod val="65000"/>
                    <a:lumOff val="35000"/>
                  </a:schemeClr>
                </a:solidFill>
                <a:latin typeface="+mn-ea"/>
                <a:cs typeface="+mn-ea"/>
              </a:rPr>
              <a:t>Runtime System Interactions </a:t>
            </a:r>
            <a:r>
              <a:rPr lang="zh-CN" altLang="en-US" sz="1800" b="1" dirty="0">
                <a:solidFill>
                  <a:schemeClr val="tx1">
                    <a:lumMod val="65000"/>
                    <a:lumOff val="35000"/>
                  </a:schemeClr>
                </a:solidFill>
                <a:latin typeface="+mn-ea"/>
                <a:cs typeface="+mn-ea"/>
              </a:rPr>
              <a:t>运行时系统交互</a:t>
            </a:r>
          </a:p>
        </p:txBody>
      </p:sp>
      <p:sp>
        <p:nvSpPr>
          <p:cNvPr id="6" name="文本框 5"/>
          <p:cNvSpPr txBox="1"/>
          <p:nvPr/>
        </p:nvSpPr>
        <p:spPr>
          <a:xfrm flipH="1">
            <a:off x="386254" y="1023602"/>
            <a:ext cx="8481019" cy="1169551"/>
          </a:xfrm>
          <a:prstGeom prst="rect">
            <a:avLst/>
          </a:prstGeom>
          <a:noFill/>
        </p:spPr>
        <p:txBody>
          <a:bodyPr wrap="square" rtlCol="0">
            <a:spAutoFit/>
          </a:bodyPr>
          <a:lstStyle/>
          <a:p>
            <a:r>
              <a:rPr kumimoji="1" lang="zh-CN" altLang="en-US" sz="1400" dirty="0"/>
              <a:t>在</a:t>
            </a:r>
            <a:r>
              <a:rPr kumimoji="1" lang="en-US" altLang="zh-CN" sz="1400" dirty="0"/>
              <a:t>stop-the-world</a:t>
            </a:r>
            <a:r>
              <a:rPr kumimoji="1" lang="zh-CN" altLang="en-US" sz="1400" dirty="0"/>
              <a:t>设置中使用该单元需要超出新对象布局的最小最小集成。运行时系统首先需要识别根的集合（这可以在软件中完成，而不会停止应用程序</a:t>
            </a:r>
            <a:r>
              <a:rPr kumimoji="1" lang="en-US" altLang="zh-CN" sz="1400" dirty="0"/>
              <a:t>[39]</a:t>
            </a:r>
            <a:r>
              <a:rPr kumimoji="1" lang="zh-CN" altLang="en-US" sz="1400" dirty="0"/>
              <a:t>），并将它们写入加速器可见的存储器区域。它还必须通知单元分配区域在存储器中的位置，以及配置参数（例如，可用大小类）。除此之外，该单元自动操作，运行时系统轮询控制寄存器以等待它准备好。注意，不需要对</a:t>
            </a:r>
            <a:r>
              <a:rPr kumimoji="1" lang="en-US" altLang="zh-CN" sz="1400" dirty="0"/>
              <a:t>CPU</a:t>
            </a:r>
            <a:r>
              <a:rPr kumimoji="1" lang="zh-CN" altLang="en-US" sz="1400" dirty="0"/>
              <a:t>或内存系统进行任何修改。相反，该单元充当内存映射设备，类似于一个</a:t>
            </a:r>
            <a:r>
              <a:rPr kumimoji="1" lang="en-US" altLang="zh-CN" sz="1400" dirty="0"/>
              <a:t>NIC</a:t>
            </a:r>
            <a:r>
              <a:rPr kumimoji="1" lang="zh-CN" altLang="en-US" sz="1400" dirty="0"/>
              <a:t>。</a:t>
            </a:r>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a:solidFill>
                  <a:schemeClr val="tx1">
                    <a:lumMod val="65000"/>
                    <a:lumOff val="35000"/>
                  </a:schemeClr>
                </a:solidFill>
                <a:latin typeface="+mn-ea"/>
                <a:cs typeface="+mn-ea"/>
              </a:rPr>
              <a:t>Concurrent Garbage Collection </a:t>
            </a:r>
            <a:r>
              <a:rPr lang="zh-CN" altLang="en-US" sz="1800" b="1" dirty="0">
                <a:solidFill>
                  <a:schemeClr val="tx1">
                    <a:lumMod val="65000"/>
                    <a:lumOff val="35000"/>
                  </a:schemeClr>
                </a:solidFill>
                <a:latin typeface="+mn-ea"/>
                <a:cs typeface="+mn-ea"/>
              </a:rPr>
              <a:t>并行垃圾收集</a:t>
            </a:r>
          </a:p>
        </p:txBody>
      </p:sp>
      <p:sp>
        <p:nvSpPr>
          <p:cNvPr id="6" name="文本框 5"/>
          <p:cNvSpPr txBox="1"/>
          <p:nvPr/>
        </p:nvSpPr>
        <p:spPr>
          <a:xfrm flipH="1">
            <a:off x="386254" y="1023602"/>
            <a:ext cx="8481019" cy="738664"/>
          </a:xfrm>
          <a:prstGeom prst="rect">
            <a:avLst/>
          </a:prstGeom>
          <a:noFill/>
        </p:spPr>
        <p:txBody>
          <a:bodyPr wrap="square" rtlCol="0">
            <a:spAutoFit/>
          </a:bodyPr>
          <a:lstStyle/>
          <a:p>
            <a:r>
              <a:rPr kumimoji="1" lang="zh-CN" altLang="en-US" sz="1400" dirty="0"/>
              <a:t>我们的设计可以在不修改</a:t>
            </a:r>
            <a:r>
              <a:rPr kumimoji="1" lang="en-US" altLang="zh-CN" sz="1400" dirty="0"/>
              <a:t>CPU</a:t>
            </a:r>
            <a:r>
              <a:rPr kumimoji="1" lang="zh-CN" altLang="en-US" sz="1400" dirty="0"/>
              <a:t>的情况下集成到并发</a:t>
            </a:r>
            <a:r>
              <a:rPr kumimoji="1" lang="en-US" altLang="zh-CN" sz="1400" dirty="0"/>
              <a:t>GC</a:t>
            </a:r>
            <a:r>
              <a:rPr kumimoji="1" lang="zh-CN" altLang="en-US" sz="1400" dirty="0"/>
              <a:t>中。虽然我们没有在原型中实现，但我们提出了一种新颖的屏障设计，消除了用于快速和慢速路径的指令流重定向。我们的见解是，通过“劫持”一致性协议，可以实现障碍而无陷阱或分支错误预测。</a:t>
            </a:r>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a:solidFill>
                  <a:schemeClr val="tx1">
                    <a:lumMod val="65000"/>
                    <a:lumOff val="35000"/>
                  </a:schemeClr>
                </a:solidFill>
                <a:latin typeface="+mn-ea"/>
                <a:cs typeface="+mn-ea"/>
              </a:rPr>
              <a:t>Write</a:t>
            </a:r>
            <a:r>
              <a:rPr lang="zh-CN" altLang="en-US" sz="1800" b="1" dirty="0">
                <a:solidFill>
                  <a:schemeClr val="tx1">
                    <a:lumMod val="65000"/>
                    <a:lumOff val="35000"/>
                  </a:schemeClr>
                </a:solidFill>
                <a:latin typeface="+mn-ea"/>
                <a:cs typeface="+mn-ea"/>
              </a:rPr>
              <a:t> </a:t>
            </a:r>
            <a:r>
              <a:rPr lang="en-US" altLang="zh-CN" sz="1800" b="1" dirty="0">
                <a:solidFill>
                  <a:schemeClr val="tx1">
                    <a:lumMod val="65000"/>
                    <a:lumOff val="35000"/>
                  </a:schemeClr>
                </a:solidFill>
                <a:latin typeface="+mn-ea"/>
                <a:cs typeface="+mn-ea"/>
              </a:rPr>
              <a:t>&amp;</a:t>
            </a:r>
            <a:r>
              <a:rPr lang="zh-CN" altLang="en-US" sz="1800" b="1" dirty="0">
                <a:solidFill>
                  <a:schemeClr val="tx1">
                    <a:lumMod val="65000"/>
                    <a:lumOff val="35000"/>
                  </a:schemeClr>
                </a:solidFill>
                <a:latin typeface="+mn-ea"/>
                <a:cs typeface="+mn-ea"/>
              </a:rPr>
              <a:t> </a:t>
            </a:r>
            <a:r>
              <a:rPr lang="en-US" altLang="zh-CN" sz="1800" b="1" dirty="0">
                <a:solidFill>
                  <a:schemeClr val="tx1">
                    <a:lumMod val="65000"/>
                    <a:lumOff val="35000"/>
                  </a:schemeClr>
                </a:solidFill>
                <a:latin typeface="+mn-ea"/>
                <a:cs typeface="+mn-ea"/>
              </a:rPr>
              <a:t>Read</a:t>
            </a:r>
            <a:r>
              <a:rPr lang="zh-CN" altLang="en-US" sz="1800" b="1" dirty="0">
                <a:solidFill>
                  <a:schemeClr val="tx1">
                    <a:lumMod val="65000"/>
                    <a:lumOff val="35000"/>
                  </a:schemeClr>
                </a:solidFill>
                <a:latin typeface="+mn-ea"/>
                <a:cs typeface="+mn-ea"/>
              </a:rPr>
              <a:t> </a:t>
            </a:r>
            <a:r>
              <a:rPr lang="en-US" altLang="zh-CN" sz="1800" b="1" dirty="0">
                <a:solidFill>
                  <a:schemeClr val="tx1">
                    <a:lumMod val="65000"/>
                    <a:lumOff val="35000"/>
                  </a:schemeClr>
                </a:solidFill>
                <a:latin typeface="+mn-ea"/>
                <a:cs typeface="+mn-ea"/>
              </a:rPr>
              <a:t>Barrier</a:t>
            </a:r>
            <a:endParaRPr kumimoji="0" lang="zh-CN" sz="1800" b="1" i="0" u="none" strike="noStrike" cap="none" normalizeH="0" baseline="0" dirty="0">
              <a:ln>
                <a:noFill/>
              </a:ln>
              <a:solidFill>
                <a:schemeClr val="tx1">
                  <a:lumMod val="65000"/>
                  <a:lumOff val="35000"/>
                </a:schemeClr>
              </a:solidFill>
              <a:effectLst/>
              <a:latin typeface="Arial" panose="020B0604020202020204" pitchFamily="34" charset="0"/>
              <a:cs typeface="+mn-ea"/>
            </a:endParaRPr>
          </a:p>
        </p:txBody>
      </p:sp>
      <p:sp>
        <p:nvSpPr>
          <p:cNvPr id="6" name="文本框 5"/>
          <p:cNvSpPr txBox="1"/>
          <p:nvPr/>
        </p:nvSpPr>
        <p:spPr>
          <a:xfrm flipH="1">
            <a:off x="386254" y="1023602"/>
            <a:ext cx="8481019" cy="307777"/>
          </a:xfrm>
          <a:prstGeom prst="rect">
            <a:avLst/>
          </a:prstGeom>
          <a:noFill/>
        </p:spPr>
        <p:txBody>
          <a:bodyPr wrap="square" rtlCol="0">
            <a:spAutoFit/>
          </a:bodyPr>
          <a:lstStyle/>
          <a:p>
            <a:r>
              <a:rPr lang="zh-CN" altLang="en-US" sz="1400" dirty="0"/>
              <a:t>当覆盖引用时，将其写入内存中用于通信根的同一区域。遍历单元将写入该区域的所有引用写入标记队列。</a:t>
            </a:r>
            <a:endParaRPr kumimoji="1" lang="zh-CN" altLang="en-US" sz="1400"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
        <p:nvSpPr>
          <p:cNvPr id="5" name="文本框 4"/>
          <p:cNvSpPr txBox="1"/>
          <p:nvPr/>
        </p:nvSpPr>
        <p:spPr>
          <a:xfrm flipH="1">
            <a:off x="386254" y="1700711"/>
            <a:ext cx="8481019" cy="3108543"/>
          </a:xfrm>
          <a:prstGeom prst="rect">
            <a:avLst/>
          </a:prstGeom>
          <a:noFill/>
        </p:spPr>
        <p:txBody>
          <a:bodyPr wrap="square" rtlCol="0">
            <a:spAutoFit/>
          </a:bodyPr>
          <a:lstStyle/>
          <a:p>
            <a:r>
              <a:rPr lang="zh-CN" altLang="en-US" sz="1400" dirty="0"/>
              <a:t>对于重定位收集器（回收单元在内存中移动对象），读取屏障需要检查对象是否已经移动，如果已经移动，则获取对象的新位置。许多重定位</a:t>
            </a:r>
            <a:r>
              <a:rPr lang="en-US" altLang="zh-CN" sz="1400" dirty="0"/>
              <a:t>GC</a:t>
            </a:r>
            <a:r>
              <a:rPr lang="zh-CN" altLang="en-US" sz="1400" dirty="0"/>
              <a:t>在大页面或区域上操作，并且一次使同一页面内的所有对象无效（例如，无用</a:t>
            </a:r>
            <a:r>
              <a:rPr lang="en-US" altLang="zh-CN" sz="1400" dirty="0"/>
              <a:t>GC[6]</a:t>
            </a:r>
            <a:r>
              <a:rPr lang="zh-CN" altLang="en-US" sz="1400" dirty="0"/>
              <a:t>）。然后，它们将所有对象从这些页面压缩到新的位置，保持一个转发表以将旧地址映射到新地址。 </a:t>
            </a:r>
            <a:br>
              <a:rPr lang="zh-CN" altLang="en-US" sz="1400" dirty="0"/>
            </a:br>
            <a:r>
              <a:rPr lang="zh-CN" altLang="en-US" sz="1400" dirty="0"/>
              <a:t>我们建议在物理地址空间中添加一个新范围，该空间名义上属于回收单元，但是没有实际的</a:t>
            </a:r>
            <a:r>
              <a:rPr lang="en-US" altLang="zh-CN" sz="1400" dirty="0"/>
              <a:t>DRAM</a:t>
            </a:r>
            <a:r>
              <a:rPr lang="zh-CN" altLang="en-US" sz="1400" dirty="0"/>
              <a:t>支</a:t>
            </a:r>
            <a:r>
              <a:rPr lang="zh-CN" altLang="en-US" sz="1400" dirty="0" smtClean="0"/>
              <a:t>持</a:t>
            </a:r>
            <a:r>
              <a:rPr lang="zh-CN" altLang="en-US" sz="1400" dirty="0"/>
              <a:t>。</a:t>
            </a:r>
            <a:r>
              <a:rPr lang="zh-CN" altLang="en-US" sz="1400" dirty="0" smtClean="0"/>
              <a:t>然</a:t>
            </a:r>
            <a:r>
              <a:rPr lang="zh-CN" altLang="en-US" sz="1400" dirty="0"/>
              <a:t>后，我们偷取每个虚拟地址（例如，</a:t>
            </a:r>
            <a:r>
              <a:rPr lang="en-US" altLang="zh-CN" sz="1400" dirty="0"/>
              <a:t>MSB</a:t>
            </a:r>
            <a:r>
              <a:rPr lang="zh-CN" altLang="en-US" sz="1400" dirty="0"/>
              <a:t>）的一位，将堆映射到虚拟地址空间的底部。每当我们将引用读入寄存器时，我们添加接受地址的指令、翻转这个特殊位、从虚拟内存中的那个位置读取并将结果添加到原始地址。 </a:t>
            </a:r>
            <a:br>
              <a:rPr lang="zh-CN" altLang="en-US" sz="1400" dirty="0"/>
            </a:br>
            <a:r>
              <a:rPr lang="zh-CN" altLang="en-US" sz="1400" dirty="0"/>
              <a:t>默认情况下，我们将这个虚拟地址空间的上半部分映射到一个全为零的页面。因此，所有这些负载返回</a:t>
            </a:r>
            <a:r>
              <a:rPr lang="en-US" altLang="zh-CN" sz="1400" dirty="0"/>
              <a:t>0</a:t>
            </a:r>
            <a:r>
              <a:rPr lang="zh-CN" altLang="en-US" sz="1400" dirty="0"/>
              <a:t>（即，对象没有移动）。然而，当我们在页面上重新定位对象时，我们将相应的</a:t>
            </a:r>
            <a:r>
              <a:rPr lang="en-US" altLang="zh-CN" sz="1400" dirty="0"/>
              <a:t>VM</a:t>
            </a:r>
            <a:r>
              <a:rPr lang="zh-CN" altLang="en-US" sz="1400" dirty="0"/>
              <a:t>页面映射到回收单元的物理地址范围。然后，该单元通过互连发送探测消息，以获得该页中所有高速缓存行的独占所有权。这意味着，每当线程试图访问此页中的对象时，</a:t>
            </a:r>
            <a:r>
              <a:rPr lang="en-US" altLang="zh-CN" sz="1400" dirty="0"/>
              <a:t>CPU</a:t>
            </a:r>
            <a:r>
              <a:rPr lang="zh-CN" altLang="en-US" sz="1400" dirty="0"/>
              <a:t>需要从回收单元获取此缓存行。当响应请求时，单元计算缓存行中对象的新地址和原始地址之间的增量。然后，它释放缓存行，</a:t>
            </a:r>
            <a:r>
              <a:rPr lang="en-US" altLang="zh-CN" sz="1400" dirty="0"/>
              <a:t>CPU</a:t>
            </a:r>
            <a:r>
              <a:rPr lang="zh-CN" altLang="en-US" sz="1400" dirty="0"/>
              <a:t>从中读取并将值添加到原始地址，并将其更新为新值。这种通信只需要进行一次，因为当再次访问对象时，缓存行位于缓存中。</a:t>
            </a:r>
            <a:endParaRPr kumimoji="1" lang="zh-CN" altLang="en-US" sz="1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a:solidFill>
                  <a:schemeClr val="tx1">
                    <a:lumMod val="65000"/>
                    <a:lumOff val="35000"/>
                  </a:schemeClr>
                </a:solidFill>
                <a:latin typeface="+mn-ea"/>
                <a:cs typeface="+mn-ea"/>
              </a:rPr>
              <a:t>Optional CPU Extensions </a:t>
            </a:r>
            <a:r>
              <a:rPr lang="zh-CN" altLang="en-US" sz="1800" b="1" dirty="0">
                <a:solidFill>
                  <a:schemeClr val="tx1">
                    <a:lumMod val="65000"/>
                    <a:lumOff val="35000"/>
                  </a:schemeClr>
                </a:solidFill>
                <a:latin typeface="+mn-ea"/>
                <a:cs typeface="+mn-ea"/>
              </a:rPr>
              <a:t>可选</a:t>
            </a:r>
            <a:r>
              <a:rPr lang="en-US" altLang="zh-CN" sz="1800" b="1" dirty="0">
                <a:solidFill>
                  <a:schemeClr val="tx1">
                    <a:lumMod val="65000"/>
                    <a:lumOff val="35000"/>
                  </a:schemeClr>
                </a:solidFill>
                <a:latin typeface="+mn-ea"/>
                <a:cs typeface="+mn-ea"/>
              </a:rPr>
              <a:t>CPU</a:t>
            </a:r>
            <a:r>
              <a:rPr lang="zh-CN" altLang="en-US" sz="1800" b="1" dirty="0">
                <a:solidFill>
                  <a:schemeClr val="tx1">
                    <a:lumMod val="65000"/>
                    <a:lumOff val="35000"/>
                  </a:schemeClr>
                </a:solidFill>
                <a:latin typeface="+mn-ea"/>
                <a:cs typeface="+mn-ea"/>
              </a:rPr>
              <a:t>扩展</a:t>
            </a:r>
          </a:p>
        </p:txBody>
      </p:sp>
      <p:sp>
        <p:nvSpPr>
          <p:cNvPr id="6" name="文本框 5"/>
          <p:cNvSpPr txBox="1"/>
          <p:nvPr/>
        </p:nvSpPr>
        <p:spPr>
          <a:xfrm flipH="1">
            <a:off x="386255" y="1023601"/>
            <a:ext cx="8481019" cy="2893100"/>
          </a:xfrm>
          <a:prstGeom prst="rect">
            <a:avLst/>
          </a:prstGeom>
          <a:noFill/>
        </p:spPr>
        <p:txBody>
          <a:bodyPr wrap="square" rtlCol="0">
            <a:spAutoFit/>
          </a:bodyPr>
          <a:lstStyle/>
          <a:p>
            <a:r>
              <a:rPr kumimoji="1" lang="zh-CN" altLang="en-US" sz="1400" dirty="0"/>
              <a:t>虽然这些屏障避免了陷阱，并且在语义上更类似于</a:t>
            </a:r>
            <a:r>
              <a:rPr kumimoji="1" lang="en-US" altLang="zh-CN" sz="1400" dirty="0"/>
              <a:t>LLC</a:t>
            </a:r>
            <a:r>
              <a:rPr kumimoji="1" lang="zh-CN" altLang="en-US" sz="1400" dirty="0"/>
              <a:t>中可能遗漏的负载，但它们使</a:t>
            </a:r>
            <a:r>
              <a:rPr kumimoji="1" lang="en-US" altLang="zh-CN" sz="1400" dirty="0"/>
              <a:t>TLB</a:t>
            </a:r>
            <a:r>
              <a:rPr kumimoji="1" lang="zh-CN" altLang="en-US" sz="1400" dirty="0"/>
              <a:t>占用空间增加了一倍，并引入了额外的缓存压力（以及指令开销）。因此，我们勾画出可选的</a:t>
            </a:r>
            <a:r>
              <a:rPr kumimoji="1" lang="en-US" altLang="zh-CN" sz="1400" dirty="0"/>
              <a:t>CPU</a:t>
            </a:r>
            <a:r>
              <a:rPr kumimoji="1" lang="zh-CN" altLang="en-US" sz="1400" dirty="0"/>
              <a:t>更改，这些更改可能允许隐藏这些开销中的大部分。我们还没有实施这些改变，但是正在考虑它们用于将来的工作。 </a:t>
            </a:r>
            <a:br>
              <a:rPr kumimoji="1" lang="zh-CN" altLang="en-US" sz="1400" dirty="0"/>
            </a:br>
            <a:r>
              <a:rPr kumimoji="1" lang="zh-CN" altLang="en-US" sz="1400" dirty="0"/>
              <a:t>挑战是读取屏障（通过检查加载的引用是否被访问，并将其写入标记队列，写入屏障检查可以折叠到读取屏障中</a:t>
            </a:r>
            <a:r>
              <a:rPr kumimoji="1" lang="en-US" altLang="zh-CN" sz="1400" dirty="0"/>
              <a:t>[6]</a:t>
            </a:r>
            <a:r>
              <a:rPr kumimoji="1" lang="zh-CN" altLang="en-US" sz="1400" dirty="0"/>
              <a:t>）。读取屏障是有问题的，因为它需要在使用其保护的参考之前完成。无用</a:t>
            </a:r>
            <a:r>
              <a:rPr kumimoji="1" lang="en-US" altLang="zh-CN" sz="1400" dirty="0"/>
              <a:t>GC</a:t>
            </a:r>
            <a:r>
              <a:rPr kumimoji="1" lang="zh-CN" altLang="en-US" sz="1400" dirty="0"/>
              <a:t>已经表明，通过将其折叠到虚拟内存系统</a:t>
            </a:r>
            <a:r>
              <a:rPr kumimoji="1" lang="en-US" altLang="zh-CN" sz="1400" dirty="0"/>
              <a:t>[6]</a:t>
            </a:r>
            <a:r>
              <a:rPr kumimoji="1" lang="zh-CN" altLang="en-US" sz="1400" dirty="0"/>
              <a:t>中，这种屏障检查可以非常有效：被撤离的页在页表中被标记为无效，并且当访问这些页时，屏障会引起陷阱。然而，如果搅动很大，这些陷阱可能非常频繁（当许多页面刚刚失效时，导致陷阱风暴），并且由于需要冲洗管道而不能推测而昂贵。 </a:t>
            </a:r>
            <a:br>
              <a:rPr kumimoji="1" lang="zh-CN" altLang="en-US" sz="1400" dirty="0"/>
            </a:br>
            <a:r>
              <a:rPr kumimoji="1" lang="zh-CN" altLang="en-US" sz="1400" dirty="0"/>
              <a:t>我们建议通过引入新的</a:t>
            </a:r>
            <a:r>
              <a:rPr kumimoji="1" lang="en-US" altLang="zh-CN" sz="1400" dirty="0"/>
              <a:t>REFLOAD</a:t>
            </a:r>
            <a:r>
              <a:rPr kumimoji="1" lang="zh-CN" altLang="en-US" sz="1400" dirty="0"/>
              <a:t>指令对</a:t>
            </a:r>
            <a:r>
              <a:rPr kumimoji="1" lang="en-US" altLang="zh-CN" sz="1400" dirty="0"/>
              <a:t>CPU</a:t>
            </a:r>
            <a:r>
              <a:rPr kumimoji="1" lang="zh-CN" altLang="en-US" sz="1400" dirty="0"/>
              <a:t>进行更改，该指令的行为类似于加载，但总是返回对象的新地址。在内部，该指令将被分成加载和读取屏障（</a:t>
            </a:r>
            <a:r>
              <a:rPr kumimoji="1" lang="en-US" altLang="zh-CN" sz="1400" dirty="0"/>
              <a:t>RB</a:t>
            </a:r>
            <a:r>
              <a:rPr kumimoji="1" lang="zh-CN" altLang="en-US" sz="1400" dirty="0"/>
              <a:t>）指令。读取屏障可以通过前面描述的虚拟存储器技巧来实现，但是来自</a:t>
            </a:r>
            <a:r>
              <a:rPr kumimoji="1" lang="en-US" altLang="zh-CN" sz="1400" dirty="0"/>
              <a:t>TLB</a:t>
            </a:r>
            <a:r>
              <a:rPr kumimoji="1" lang="zh-CN" altLang="en-US" sz="1400" dirty="0"/>
              <a:t>的页面错误被截获，并被转换为来自回收单元的地址范围的负载。然后将负载添加到加载存储队列，并且可以像其他负载一样进行推测（</a:t>
            </a:r>
            <a:r>
              <a:rPr kumimoji="1" lang="en-US" altLang="zh-CN" sz="1400" dirty="0"/>
              <a:t>GC</a:t>
            </a:r>
            <a:r>
              <a:rPr kumimoji="1" lang="zh-CN" altLang="en-US" sz="1400" dirty="0"/>
              <a:t>单元在查找新位置之前不会释放缓存行）。这意味着</a:t>
            </a:r>
            <a:r>
              <a:rPr kumimoji="1" lang="en-US" altLang="zh-CN" sz="1400" dirty="0"/>
              <a:t>GC</a:t>
            </a:r>
            <a:r>
              <a:rPr kumimoji="1" lang="zh-CN" altLang="en-US" sz="1400" dirty="0"/>
              <a:t>的唯一影响是负载可能需要更长的时间，但是陷阱和管道冲洗被消除。</a:t>
            </a:r>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p:nvSpPr>
        <p:spPr>
          <a:xfrm>
            <a:off x="2702196" y="1989343"/>
            <a:ext cx="3501280" cy="584775"/>
          </a:xfrm>
          <a:prstGeom prst="rect">
            <a:avLst/>
          </a:prstGeom>
        </p:spPr>
        <p:txBody>
          <a:bodyPr wrap="none">
            <a:spAutoFit/>
          </a:bodyPr>
          <a:lstStyle/>
          <a:p>
            <a:pPr lvl="0" defTabSz="914400" fontAlgn="base">
              <a:spcBef>
                <a:spcPct val="0"/>
              </a:spcBef>
              <a:spcAft>
                <a:spcPct val="0"/>
              </a:spcAft>
            </a:pPr>
            <a:r>
              <a:rPr lang="en-US" altLang="zh-CN" sz="3200" b="1" dirty="0">
                <a:solidFill>
                  <a:schemeClr val="tx1">
                    <a:lumMod val="65000"/>
                    <a:lumOff val="35000"/>
                  </a:schemeClr>
                </a:solidFill>
                <a:latin typeface="+mn-ea"/>
                <a:cs typeface="+mn-ea"/>
              </a:rPr>
              <a:t>Implementation</a:t>
            </a:r>
            <a:endParaRPr lang="zh-CN" altLang="zh-CN" sz="3200" b="1" dirty="0">
              <a:solidFill>
                <a:schemeClr val="tx1">
                  <a:lumMod val="65000"/>
                  <a:lumOff val="35000"/>
                </a:schemeClr>
              </a:solidFill>
              <a:latin typeface="Arial" panose="020B0604020202020204" pitchFamily="34" charset="0"/>
              <a:cs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a:solidFill>
                  <a:schemeClr val="tx1">
                    <a:lumMod val="65000"/>
                    <a:lumOff val="35000"/>
                  </a:schemeClr>
                </a:solidFill>
                <a:latin typeface="+mn-ea"/>
                <a:cs typeface="+mn-ea"/>
              </a:rPr>
              <a:t>implementation</a:t>
            </a:r>
            <a:endParaRPr kumimoji="0" lang="zh-CN" sz="1800" b="1" i="0" u="none" strike="noStrike" cap="none" normalizeH="0" baseline="0" dirty="0">
              <a:ln>
                <a:noFill/>
              </a:ln>
              <a:solidFill>
                <a:schemeClr val="tx1">
                  <a:lumMod val="65000"/>
                  <a:lumOff val="35000"/>
                </a:schemeClr>
              </a:solidFill>
              <a:effectLst/>
              <a:latin typeface="Arial" panose="020B0604020202020204" pitchFamily="34" charset="0"/>
              <a:cs typeface="+mn-ea"/>
            </a:endParaRPr>
          </a:p>
        </p:txBody>
      </p:sp>
      <p:sp>
        <p:nvSpPr>
          <p:cNvPr id="6" name="文本框 5"/>
          <p:cNvSpPr txBox="1"/>
          <p:nvPr/>
        </p:nvSpPr>
        <p:spPr>
          <a:xfrm flipH="1">
            <a:off x="386254" y="1023602"/>
            <a:ext cx="8481019" cy="738664"/>
          </a:xfrm>
          <a:prstGeom prst="rect">
            <a:avLst/>
          </a:prstGeom>
          <a:noFill/>
        </p:spPr>
        <p:txBody>
          <a:bodyPr wrap="square" rtlCol="0">
            <a:spAutoFit/>
          </a:bodyPr>
          <a:lstStyle/>
          <a:p>
            <a:r>
              <a:rPr lang="zh-CN" altLang="en-US" sz="1400" dirty="0"/>
              <a:t>现在我们描述这个总体设计的具体实现。我们在</a:t>
            </a:r>
            <a:r>
              <a:rPr lang="en-US" altLang="zh-CN" sz="1400" dirty="0" err="1"/>
              <a:t>RocketChip</a:t>
            </a:r>
            <a:r>
              <a:rPr lang="en-US" altLang="zh-CN" sz="1400" dirty="0"/>
              <a:t> </a:t>
            </a:r>
            <a:r>
              <a:rPr lang="en-US" altLang="zh-CN" sz="1400" dirty="0" err="1"/>
              <a:t>SoC</a:t>
            </a:r>
            <a:r>
              <a:rPr lang="en-US" altLang="zh-CN" sz="1400" dirty="0"/>
              <a:t>[18]</a:t>
            </a:r>
            <a:r>
              <a:rPr lang="zh-CN" altLang="en-US" sz="1400" dirty="0"/>
              <a:t>中实现了</a:t>
            </a:r>
            <a:r>
              <a:rPr lang="en-US" altLang="zh-CN" sz="1400" dirty="0"/>
              <a:t>GC</a:t>
            </a:r>
            <a:r>
              <a:rPr lang="zh-CN" altLang="en-US" sz="1400" dirty="0"/>
              <a:t>单元的</a:t>
            </a:r>
            <a:r>
              <a:rPr lang="en-US" altLang="zh-CN" sz="1400" dirty="0"/>
              <a:t>RTL</a:t>
            </a:r>
            <a:r>
              <a:rPr lang="zh-CN" altLang="en-US" sz="1400" dirty="0"/>
              <a:t>原型。该单元与</a:t>
            </a:r>
            <a:r>
              <a:rPr lang="en-US" altLang="zh-CN" sz="1400" dirty="0" err="1"/>
              <a:t>JiksRVM</a:t>
            </a:r>
            <a:r>
              <a:rPr lang="en-US" altLang="zh-CN" sz="1400" dirty="0"/>
              <a:t> Java VM</a:t>
            </a:r>
            <a:r>
              <a:rPr lang="zh-CN" altLang="en-US" sz="1400" dirty="0"/>
              <a:t>（</a:t>
            </a:r>
            <a:r>
              <a:rPr lang="en-US" altLang="zh-CN" sz="1400" dirty="0"/>
              <a:t>17</a:t>
            </a:r>
            <a:r>
              <a:rPr lang="zh-CN" altLang="en-US" sz="1400" dirty="0"/>
              <a:t>）集成，这在学术管理语言研究中很流行。我们在</a:t>
            </a:r>
            <a:r>
              <a:rPr lang="en-US" altLang="zh-CN" sz="1400" dirty="0"/>
              <a:t>stop-the-world</a:t>
            </a:r>
            <a:r>
              <a:rPr lang="zh-CN" altLang="en-US" sz="1400" dirty="0"/>
              <a:t>设置中评估我们的原型，但是如前所述，它也可以用于并发收集器中。图</a:t>
            </a:r>
            <a:r>
              <a:rPr lang="en-US" altLang="zh-CN" sz="1400" dirty="0"/>
              <a:t>10</a:t>
            </a:r>
            <a:r>
              <a:rPr lang="zh-CN" altLang="en-US" sz="1400" dirty="0"/>
              <a:t>显示了如何将设计集成到系统中的概述。</a:t>
            </a:r>
            <a:endParaRPr kumimoji="1" lang="zh-CN" altLang="en-US" sz="1400"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2"/>
          <a:stretch>
            <a:fillRect/>
          </a:stretch>
        </p:blipFill>
        <p:spPr>
          <a:xfrm>
            <a:off x="1426910" y="1854870"/>
            <a:ext cx="5973237" cy="319237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a:solidFill>
                  <a:schemeClr val="tx1">
                    <a:lumMod val="65000"/>
                    <a:lumOff val="35000"/>
                  </a:schemeClr>
                </a:solidFill>
                <a:latin typeface="+mn-ea"/>
                <a:cs typeface="+mn-ea"/>
              </a:rPr>
              <a:t>Implementation</a:t>
            </a:r>
            <a:endParaRPr kumimoji="0" lang="zh-CN" sz="1800" b="1" i="0" u="none" strike="noStrike" cap="none" normalizeH="0" baseline="0" dirty="0">
              <a:ln>
                <a:noFill/>
              </a:ln>
              <a:solidFill>
                <a:schemeClr val="tx1">
                  <a:lumMod val="65000"/>
                  <a:lumOff val="35000"/>
                </a:schemeClr>
              </a:solidFill>
              <a:effectLst/>
              <a:latin typeface="Arial" panose="020B0604020202020204" pitchFamily="34" charset="0"/>
              <a:cs typeface="+mn-ea"/>
            </a:endParaRPr>
          </a:p>
        </p:txBody>
      </p:sp>
      <p:sp>
        <p:nvSpPr>
          <p:cNvPr id="6" name="文本框 5"/>
          <p:cNvSpPr txBox="1"/>
          <p:nvPr/>
        </p:nvSpPr>
        <p:spPr>
          <a:xfrm flipH="1">
            <a:off x="386254" y="1023602"/>
            <a:ext cx="8481019" cy="2031325"/>
          </a:xfrm>
          <a:prstGeom prst="rect">
            <a:avLst/>
          </a:prstGeom>
          <a:noFill/>
        </p:spPr>
        <p:txBody>
          <a:bodyPr wrap="square" rtlCol="0">
            <a:spAutoFit/>
          </a:bodyPr>
          <a:lstStyle/>
          <a:p>
            <a:pPr marL="342900" indent="-342900">
              <a:buFont typeface="+mj-lt"/>
              <a:buAutoNum type="alphaUcPeriod"/>
            </a:pPr>
            <a:r>
              <a:rPr lang="en-US" altLang="zh-CN" sz="1800" b="1" dirty="0" err="1"/>
              <a:t>JikesRVM</a:t>
            </a:r>
            <a:r>
              <a:rPr lang="en-US" altLang="zh-CN" sz="1800" b="1" dirty="0"/>
              <a:t> Modifications</a:t>
            </a:r>
            <a:endParaRPr lang="zh-CN" altLang="en-US" sz="1800" b="1" dirty="0"/>
          </a:p>
          <a:p>
            <a:pPr marL="342900" indent="-342900">
              <a:buFont typeface="+mj-lt"/>
              <a:buAutoNum type="alphaUcPeriod"/>
            </a:pPr>
            <a:r>
              <a:rPr lang="en-US" altLang="zh-CN" sz="1800" b="1" dirty="0"/>
              <a:t>Integration into </a:t>
            </a:r>
            <a:r>
              <a:rPr lang="en-US" altLang="zh-CN" sz="1800" b="1" dirty="0" err="1"/>
              <a:t>RocketChip</a:t>
            </a:r>
            <a:endParaRPr lang="en-US" altLang="zh-CN" sz="1800" b="1" dirty="0"/>
          </a:p>
          <a:p>
            <a:pPr marL="342900" indent="-342900">
              <a:buFont typeface="+mj-lt"/>
              <a:buAutoNum type="alphaUcPeriod"/>
            </a:pPr>
            <a:r>
              <a:rPr lang="en-US" altLang="zh-CN" sz="1800" b="1" dirty="0"/>
              <a:t>Traversal Unit</a:t>
            </a:r>
          </a:p>
          <a:p>
            <a:pPr marL="342900" indent="-342900">
              <a:buFont typeface="+mj-lt"/>
              <a:buAutoNum type="alphaUcPeriod"/>
            </a:pPr>
            <a:r>
              <a:rPr lang="en-US" altLang="zh-CN" sz="1800" b="1" dirty="0"/>
              <a:t>Reclamation Unit</a:t>
            </a:r>
          </a:p>
          <a:p>
            <a:pPr marL="342900" indent="-342900">
              <a:buFont typeface="+mj-lt"/>
              <a:buAutoNum type="alphaUcPeriod"/>
            </a:pPr>
            <a:r>
              <a:rPr lang="en-US" altLang="zh-CN" sz="1800" b="1" dirty="0"/>
              <a:t>Putting It All Together</a:t>
            </a:r>
          </a:p>
          <a:p>
            <a:pPr marL="342900" indent="-342900">
              <a:buFont typeface="+mj-lt"/>
              <a:buAutoNum type="alphaUcPeriod"/>
            </a:pPr>
            <a:endParaRPr lang="en-US" altLang="zh-CN" sz="1800" b="1" dirty="0"/>
          </a:p>
          <a:p>
            <a:pPr marL="342900" indent="-342900">
              <a:buFont typeface="+mj-lt"/>
              <a:buAutoNum type="alphaUcPeriod"/>
            </a:pPr>
            <a:endParaRPr kumimoji="1" lang="zh-CN" altLang="en-US" sz="1800"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err="1">
                <a:solidFill>
                  <a:schemeClr val="tx1">
                    <a:lumMod val="65000"/>
                    <a:lumOff val="35000"/>
                  </a:schemeClr>
                </a:solidFill>
                <a:latin typeface="+mn-ea"/>
                <a:cs typeface="+mn-ea"/>
              </a:rPr>
              <a:t>JikesRVM</a:t>
            </a:r>
            <a:r>
              <a:rPr lang="en-US" altLang="zh-CN" sz="1800" b="1" dirty="0">
                <a:solidFill>
                  <a:schemeClr val="tx1">
                    <a:lumMod val="65000"/>
                    <a:lumOff val="35000"/>
                  </a:schemeClr>
                </a:solidFill>
                <a:latin typeface="+mn-ea"/>
                <a:cs typeface="+mn-ea"/>
              </a:rPr>
              <a:t> Modifications</a:t>
            </a:r>
          </a:p>
        </p:txBody>
      </p:sp>
      <p:sp>
        <p:nvSpPr>
          <p:cNvPr id="6" name="文本框 5"/>
          <p:cNvSpPr txBox="1"/>
          <p:nvPr/>
        </p:nvSpPr>
        <p:spPr>
          <a:xfrm flipH="1">
            <a:off x="386254" y="1023602"/>
            <a:ext cx="8481019" cy="307777"/>
          </a:xfrm>
          <a:prstGeom prst="rect">
            <a:avLst/>
          </a:prstGeom>
          <a:noFill/>
        </p:spPr>
        <p:txBody>
          <a:bodyPr wrap="square" rtlCol="0">
            <a:spAutoFit/>
          </a:bodyPr>
          <a:lstStyle/>
          <a:p>
            <a:r>
              <a:rPr lang="zh-CN" altLang="en-US" sz="1400" dirty="0"/>
              <a:t>我们使用了一个</a:t>
            </a:r>
            <a:r>
              <a:rPr lang="en-US" altLang="zh-CN" sz="1400" dirty="0" err="1"/>
              <a:t>JikesRVM</a:t>
            </a:r>
            <a:r>
              <a:rPr lang="zh-CN" altLang="en-US" sz="1400" dirty="0"/>
              <a:t>到</a:t>
            </a:r>
            <a:r>
              <a:rPr lang="en-US" altLang="zh-CN" sz="1400" dirty="0"/>
              <a:t>RISC-V</a:t>
            </a:r>
            <a:r>
              <a:rPr lang="zh-CN" altLang="en-US" sz="1400" dirty="0"/>
              <a:t>的转换，使得我们联合设计语言运行系统和硬件。</a:t>
            </a:r>
            <a:endParaRPr kumimoji="1" lang="zh-CN" altLang="en-US" sz="1400"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
        <p:nvSpPr>
          <p:cNvPr id="5" name="文本框 4"/>
          <p:cNvSpPr txBox="1"/>
          <p:nvPr/>
        </p:nvSpPr>
        <p:spPr>
          <a:xfrm>
            <a:off x="386254" y="1876926"/>
            <a:ext cx="2262158" cy="1131079"/>
          </a:xfrm>
          <a:prstGeom prst="rect">
            <a:avLst/>
          </a:prstGeom>
          <a:noFill/>
        </p:spPr>
        <p:txBody>
          <a:bodyPr wrap="none" rtlCol="0">
            <a:spAutoFit/>
          </a:bodyPr>
          <a:lstStyle/>
          <a:p>
            <a:r>
              <a:rPr kumimoji="1" lang="zh-CN" altLang="en-US" dirty="0"/>
              <a:t>主要包含了以下三个改动：</a:t>
            </a:r>
          </a:p>
          <a:p>
            <a:pPr marL="342900" indent="-342900">
              <a:buFont typeface="+mj-lt"/>
              <a:buAutoNum type="arabicPeriod"/>
            </a:pPr>
            <a:r>
              <a:rPr lang="en-US" altLang="zh-CN" b="1" dirty="0"/>
              <a:t>MMTK</a:t>
            </a:r>
          </a:p>
          <a:p>
            <a:pPr marL="342900" indent="-342900">
              <a:buFont typeface="+mj-lt"/>
              <a:buAutoNum type="arabicPeriod"/>
            </a:pPr>
            <a:r>
              <a:rPr lang="en-US" altLang="zh-CN" b="1" dirty="0"/>
              <a:t>Root Scanning</a:t>
            </a:r>
          </a:p>
          <a:p>
            <a:pPr marL="342900" indent="-342900">
              <a:buFont typeface="+mj-lt"/>
              <a:buAutoNum type="arabicPeriod"/>
            </a:pPr>
            <a:r>
              <a:rPr lang="en-US" altLang="zh-CN" b="1" dirty="0"/>
              <a:t>Object Layout</a:t>
            </a:r>
          </a:p>
          <a:p>
            <a:pPr marL="342900" indent="-342900">
              <a:buFont typeface="+mj-lt"/>
              <a:buAutoNum type="arabicPeriod"/>
            </a:pPr>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a:solidFill>
                  <a:schemeClr val="tx1">
                    <a:lumMod val="65000"/>
                    <a:lumOff val="35000"/>
                  </a:schemeClr>
                </a:solidFill>
                <a:latin typeface="+mn-ea"/>
                <a:cs typeface="+mn-ea"/>
              </a:rPr>
              <a:t>MMTK</a:t>
            </a:r>
          </a:p>
        </p:txBody>
      </p:sp>
      <p:sp>
        <p:nvSpPr>
          <p:cNvPr id="6" name="文本框 5"/>
          <p:cNvSpPr txBox="1"/>
          <p:nvPr/>
        </p:nvSpPr>
        <p:spPr>
          <a:xfrm flipH="1">
            <a:off x="386254" y="1023602"/>
            <a:ext cx="8481019" cy="954107"/>
          </a:xfrm>
          <a:prstGeom prst="rect">
            <a:avLst/>
          </a:prstGeom>
          <a:noFill/>
        </p:spPr>
        <p:txBody>
          <a:bodyPr wrap="square" rtlCol="0">
            <a:spAutoFit/>
          </a:bodyPr>
          <a:lstStyle/>
          <a:p>
            <a:r>
              <a:rPr kumimoji="1" lang="zh-CN" altLang="en-US" sz="1400" dirty="0"/>
              <a:t>我们在</a:t>
            </a:r>
            <a:r>
              <a:rPr kumimoji="1" lang="en-US" altLang="zh-CN" sz="1400" dirty="0" err="1"/>
              <a:t>Jikes</a:t>
            </a:r>
            <a:r>
              <a:rPr kumimoji="1" lang="zh-CN" altLang="en-US" sz="1400" dirty="0"/>
              <a:t>的</a:t>
            </a:r>
            <a:r>
              <a:rPr kumimoji="1" lang="en-US" altLang="zh-CN" sz="1400" dirty="0"/>
              <a:t>MMTKGC</a:t>
            </a:r>
            <a:r>
              <a:rPr kumimoji="1" lang="zh-CN" altLang="en-US" sz="1400" dirty="0"/>
              <a:t>框架中实现了一个新的计划</a:t>
            </a:r>
            <a:r>
              <a:rPr kumimoji="1" lang="en-US" altLang="zh-CN" sz="1400" dirty="0"/>
              <a:t>[41]</a:t>
            </a:r>
            <a:r>
              <a:rPr kumimoji="1" lang="zh-CN" altLang="en-US" sz="1400" dirty="0"/>
              <a:t>。计划描述了组成堆的空间，以及每个堆的分配和</a:t>
            </a:r>
            <a:r>
              <a:rPr kumimoji="1" lang="en-US" altLang="zh-CN" sz="1400" dirty="0"/>
              <a:t>GC</a:t>
            </a:r>
            <a:r>
              <a:rPr kumimoji="1" lang="zh-CN" altLang="en-US" sz="1400" dirty="0"/>
              <a:t>策略。我们的工作基于</a:t>
            </a:r>
            <a:r>
              <a:rPr kumimoji="1" lang="en-US" altLang="zh-CN" sz="1400" dirty="0" err="1"/>
              <a:t>MarkSweep</a:t>
            </a:r>
            <a:r>
              <a:rPr kumimoji="1" lang="zh-CN" altLang="en-US" sz="1400" dirty="0"/>
              <a:t>收集器，它由</a:t>
            </a:r>
            <a:r>
              <a:rPr kumimoji="1" lang="en-US" altLang="zh-CN" sz="1400" dirty="0"/>
              <a:t>9</a:t>
            </a:r>
            <a:r>
              <a:rPr kumimoji="1" lang="zh-CN" altLang="en-US" sz="1400" dirty="0"/>
              <a:t>个空间组成，包括大对象空间、代码空间和不朽空间。我们的收集器跟踪所有这些空间，但是只回收主</a:t>
            </a:r>
            <a:r>
              <a:rPr kumimoji="1" lang="en-US" altLang="zh-CN" sz="1400" dirty="0" err="1"/>
              <a:t>MarkSweep</a:t>
            </a:r>
            <a:r>
              <a:rPr kumimoji="1" lang="zh-CN" altLang="en-US" sz="1400" dirty="0"/>
              <a:t>空间（其中包含最新分配的对象）。其他空间，例如代码空间，仍然由</a:t>
            </a:r>
            <a:r>
              <a:rPr kumimoji="1" lang="en-US" altLang="zh-CN" sz="1400" dirty="0" err="1"/>
              <a:t>Jikes</a:t>
            </a:r>
            <a:r>
              <a:rPr kumimoji="1" lang="zh-CN" altLang="en-US" sz="1400" dirty="0"/>
              <a:t>管理，但是没有根本原因不能使用</a:t>
            </a:r>
            <a:r>
              <a:rPr kumimoji="1" lang="en-US" altLang="zh-CN" sz="1400" dirty="0"/>
              <a:t>GC</a:t>
            </a:r>
            <a:r>
              <a:rPr kumimoji="1" lang="zh-CN" altLang="en-US" sz="1400" dirty="0"/>
              <a:t>单元。</a:t>
            </a:r>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4"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a:solidFill>
                  <a:schemeClr val="tx1">
                    <a:lumMod val="65000"/>
                    <a:lumOff val="35000"/>
                  </a:schemeClr>
                </a:solidFill>
                <a:latin typeface="+mn-ea"/>
                <a:cs typeface="+mn-ea"/>
              </a:rPr>
              <a:t>Root Scanning</a:t>
            </a:r>
          </a:p>
        </p:txBody>
      </p:sp>
      <p:sp>
        <p:nvSpPr>
          <p:cNvPr id="6" name="文本框 5"/>
          <p:cNvSpPr txBox="1"/>
          <p:nvPr/>
        </p:nvSpPr>
        <p:spPr>
          <a:xfrm flipH="1">
            <a:off x="386254" y="1023602"/>
            <a:ext cx="8481019" cy="523220"/>
          </a:xfrm>
          <a:prstGeom prst="rect">
            <a:avLst/>
          </a:prstGeom>
          <a:noFill/>
        </p:spPr>
        <p:txBody>
          <a:bodyPr wrap="square" rtlCol="0">
            <a:spAutoFit/>
          </a:bodyPr>
          <a:lstStyle/>
          <a:p>
            <a:r>
              <a:rPr lang="zh-CN" altLang="en-US" sz="1400" dirty="0"/>
              <a:t>我们修改</a:t>
            </a:r>
            <a:r>
              <a:rPr lang="en-US" altLang="zh-CN" sz="1400" dirty="0" err="1"/>
              <a:t>Jikes</a:t>
            </a:r>
            <a:r>
              <a:rPr lang="zh-CN" altLang="en-US" sz="1400" dirty="0"/>
              <a:t>中的根扫描机制，以便不将引用写入软件</a:t>
            </a:r>
            <a:r>
              <a:rPr lang="en-US" altLang="zh-CN" sz="1400" dirty="0"/>
              <a:t>GC</a:t>
            </a:r>
            <a:r>
              <a:rPr lang="zh-CN" altLang="en-US" sz="1400" dirty="0"/>
              <a:t>的标记队列，而是将它们写入</a:t>
            </a:r>
            <a:r>
              <a:rPr lang="en-US" altLang="zh-CN" sz="1400" dirty="0"/>
              <a:t>GC</a:t>
            </a:r>
            <a:r>
              <a:rPr lang="zh-CN" altLang="en-US" sz="1400" dirty="0"/>
              <a:t>单元（堆空间）可见的内存区域</a:t>
            </a:r>
            <a:endParaRPr kumimoji="1" lang="zh-CN" altLang="en-US" sz="1400"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
        <p:nvSpPr>
          <p:cNvPr id="37" name="TextBox 6"/>
          <p:cNvSpPr txBox="1">
            <a:spLocks noChangeArrowheads="1"/>
          </p:cNvSpPr>
          <p:nvPr/>
        </p:nvSpPr>
        <p:spPr bwMode="auto">
          <a:xfrm>
            <a:off x="305371" y="285572"/>
            <a:ext cx="884856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kumimoji="1" lang="en-US" altLang="zh-CN" sz="1800" dirty="0" smtClean="0">
                <a:sym typeface="+mn-ea"/>
              </a:rPr>
              <a:t>abstract</a:t>
            </a:r>
            <a:endParaRPr lang="en-US" altLang="zh-CN" sz="1800" b="1" dirty="0">
              <a:solidFill>
                <a:schemeClr val="tx1">
                  <a:lumMod val="65000"/>
                  <a:lumOff val="35000"/>
                </a:schemeClr>
              </a:solidFill>
              <a:latin typeface="Arial" panose="020B0604020202020204" pitchFamily="34" charset="0"/>
              <a:cs typeface="+mn-ea"/>
            </a:endParaRPr>
          </a:p>
        </p:txBody>
      </p:sp>
      <p:sp>
        <p:nvSpPr>
          <p:cNvPr id="11" name="矩形 10"/>
          <p:cNvSpPr/>
          <p:nvPr/>
        </p:nvSpPr>
        <p:spPr>
          <a:xfrm>
            <a:off x="747395" y="1383665"/>
            <a:ext cx="7649210" cy="715581"/>
          </a:xfrm>
          <a:prstGeom prst="rect">
            <a:avLst/>
          </a:prstGeom>
        </p:spPr>
        <p:txBody>
          <a:bodyPr wrap="square">
            <a:spAutoFit/>
          </a:bodyPr>
          <a:lstStyle/>
          <a:p>
            <a:r>
              <a:rPr lang="en-US" altLang="zh-CN" b="0" i="0" dirty="0">
                <a:effectLst/>
                <a:latin typeface="PingFang SC"/>
              </a:rPr>
              <a:t>    </a:t>
            </a:r>
            <a:r>
              <a:rPr lang="zh-CN" altLang="en-US" b="0" i="0" dirty="0" smtClean="0">
                <a:effectLst/>
                <a:latin typeface="PingFang SC"/>
              </a:rPr>
              <a:t> </a:t>
            </a:r>
            <a:endParaRPr lang="en-US" altLang="zh-CN" dirty="0">
              <a:latin typeface="PingFang SC"/>
            </a:endParaRPr>
          </a:p>
          <a:p>
            <a:endParaRPr lang="en-US" altLang="zh-CN" b="0" i="0" dirty="0">
              <a:effectLst/>
              <a:latin typeface="PingFang SC"/>
            </a:endParaRPr>
          </a:p>
          <a:p>
            <a:endParaRPr lang="zh-CN" altLang="en-US" b="0" i="0" dirty="0">
              <a:effectLst/>
              <a:latin typeface="PingFang SC"/>
            </a:endParaRPr>
          </a:p>
        </p:txBody>
      </p:sp>
      <p:sp>
        <p:nvSpPr>
          <p:cNvPr id="3" name="文本框 2"/>
          <p:cNvSpPr txBox="1"/>
          <p:nvPr/>
        </p:nvSpPr>
        <p:spPr>
          <a:xfrm>
            <a:off x="520263" y="993227"/>
            <a:ext cx="8308428" cy="2585323"/>
          </a:xfrm>
          <a:prstGeom prst="rect">
            <a:avLst/>
          </a:prstGeom>
          <a:noFill/>
        </p:spPr>
        <p:txBody>
          <a:bodyPr wrap="square" rtlCol="0">
            <a:spAutoFit/>
          </a:bodyPr>
          <a:lstStyle/>
          <a:p>
            <a:r>
              <a:rPr kumimoji="1" lang="zh-CN" altLang="en-US" dirty="0" smtClean="0"/>
              <a:t>大部分的工作站使用的是带有垃圾收集器的语言。这些应用使用了多达</a:t>
            </a:r>
            <a:r>
              <a:rPr kumimoji="1" lang="en-US" altLang="zh-CN" dirty="0" smtClean="0"/>
              <a:t>10%-35%</a:t>
            </a:r>
            <a:r>
              <a:rPr kumimoji="1" lang="zh-CN" altLang="en-US" dirty="0" smtClean="0"/>
              <a:t>的</a:t>
            </a:r>
            <a:r>
              <a:rPr kumimoji="1" lang="en-US" altLang="zh-CN" dirty="0" smtClean="0"/>
              <a:t>CPU</a:t>
            </a:r>
            <a:r>
              <a:rPr kumimoji="1" lang="zh-CN" altLang="en-US" dirty="0" smtClean="0"/>
              <a:t>循环在</a:t>
            </a:r>
            <a:r>
              <a:rPr kumimoji="1" lang="en-US" altLang="zh-CN" dirty="0" smtClean="0"/>
              <a:t>GC</a:t>
            </a:r>
            <a:r>
              <a:rPr kumimoji="1" lang="zh-CN" altLang="en-US" dirty="0" smtClean="0"/>
              <a:t>上面，对于无暂停的并发垃圾收集器来说，这些时间进一步增加。由于这在数据中心和移动设备的场景中占用了很大的一部分资源，因此降低</a:t>
            </a:r>
            <a:r>
              <a:rPr kumimoji="1" lang="en-US" altLang="zh-CN" dirty="0" smtClean="0"/>
              <a:t>GC</a:t>
            </a:r>
            <a:r>
              <a:rPr kumimoji="1" lang="zh-CN" altLang="en-US" dirty="0" smtClean="0"/>
              <a:t>的成本会提高各种工作负载的效率。</a:t>
            </a:r>
          </a:p>
          <a:p>
            <a:endParaRPr kumimoji="1" lang="zh-CN" altLang="en-US" dirty="0"/>
          </a:p>
          <a:p>
            <a:r>
              <a:rPr kumimoji="1" lang="zh-CN" altLang="en-US" dirty="0" smtClean="0"/>
              <a:t>论文中建</a:t>
            </a:r>
            <a:r>
              <a:rPr kumimoji="1" lang="zh-CN" altLang="en-US" dirty="0"/>
              <a:t>议通过将</a:t>
            </a:r>
            <a:r>
              <a:rPr kumimoji="1" lang="en-US" altLang="zh-CN" dirty="0"/>
              <a:t>GC</a:t>
            </a:r>
            <a:r>
              <a:rPr kumimoji="1" lang="zh-CN" altLang="en-US" dirty="0"/>
              <a:t>移动到靠近内存控制器的小型硬件加速器中，并且比</a:t>
            </a:r>
            <a:r>
              <a:rPr kumimoji="1" lang="en-US" altLang="zh-CN" dirty="0"/>
              <a:t>CPU</a:t>
            </a:r>
            <a:r>
              <a:rPr kumimoji="1" lang="zh-CN" altLang="en-US" dirty="0"/>
              <a:t>更有效地执行</a:t>
            </a:r>
            <a:r>
              <a:rPr kumimoji="1" lang="en-US" altLang="zh-CN" dirty="0"/>
              <a:t>GC</a:t>
            </a:r>
            <a:r>
              <a:rPr kumimoji="1" lang="zh-CN" altLang="en-US" dirty="0"/>
              <a:t>，来减少这些开销</a:t>
            </a:r>
            <a:r>
              <a:rPr kumimoji="1" lang="zh-CN" altLang="en-US" dirty="0" smtClean="0"/>
              <a:t>。论文首</a:t>
            </a:r>
            <a:r>
              <a:rPr kumimoji="1" lang="zh-CN" altLang="en-US" dirty="0"/>
              <a:t>先展示这种</a:t>
            </a:r>
            <a:r>
              <a:rPr kumimoji="1" lang="en-US" altLang="zh-CN" dirty="0"/>
              <a:t>GC</a:t>
            </a:r>
            <a:r>
              <a:rPr kumimoji="1" lang="zh-CN" altLang="en-US" dirty="0"/>
              <a:t>加速器的总体设计，并描述如何将其集</a:t>
            </a:r>
            <a:r>
              <a:rPr kumimoji="1" lang="zh-CN" altLang="en-US" dirty="0" smtClean="0"/>
              <a:t>成到暂停和</a:t>
            </a:r>
            <a:r>
              <a:rPr kumimoji="1" lang="zh-CN" altLang="en-US" dirty="0"/>
              <a:t>无暂停垃圾收集器中。然后</a:t>
            </a:r>
            <a:r>
              <a:rPr kumimoji="1" lang="zh-CN" altLang="en-US" dirty="0" smtClean="0"/>
              <a:t>，论文演</a:t>
            </a:r>
            <a:r>
              <a:rPr kumimoji="1" lang="zh-CN" altLang="en-US" dirty="0"/>
              <a:t>示了一个端到端的</a:t>
            </a:r>
            <a:r>
              <a:rPr kumimoji="1" lang="en-US" altLang="zh-CN" dirty="0"/>
              <a:t>RTL</a:t>
            </a:r>
            <a:r>
              <a:rPr kumimoji="1" lang="zh-CN" altLang="en-US" dirty="0"/>
              <a:t>原型的设计</a:t>
            </a:r>
            <a:r>
              <a:rPr kumimoji="1" lang="zh-CN" altLang="en-US" dirty="0" smtClean="0"/>
              <a:t>，集成</a:t>
            </a:r>
            <a:r>
              <a:rPr kumimoji="1" lang="zh-CN" altLang="en-US" dirty="0"/>
              <a:t>到一</a:t>
            </a:r>
            <a:r>
              <a:rPr kumimoji="1" lang="zh-CN" altLang="en-US" dirty="0" smtClean="0"/>
              <a:t>个</a:t>
            </a:r>
            <a:r>
              <a:rPr kumimoji="1" lang="en-US" altLang="zh-CN" dirty="0" err="1" smtClean="0"/>
              <a:t>RocketChip</a:t>
            </a:r>
            <a:r>
              <a:rPr kumimoji="1" lang="zh-CN" altLang="en-US" dirty="0" smtClean="0"/>
              <a:t> </a:t>
            </a:r>
            <a:r>
              <a:rPr kumimoji="1" lang="en-US" altLang="zh-CN" dirty="0" smtClean="0"/>
              <a:t>RISC-V</a:t>
            </a:r>
            <a:r>
              <a:rPr kumimoji="1" lang="zh-CN" altLang="en-US" dirty="0"/>
              <a:t>系统芯片（</a:t>
            </a:r>
            <a:r>
              <a:rPr kumimoji="1" lang="en-US" altLang="zh-CN" dirty="0"/>
              <a:t>SOC</a:t>
            </a:r>
            <a:r>
              <a:rPr kumimoji="1" lang="zh-CN" altLang="en-US" dirty="0" smtClean="0"/>
              <a:t>）在</a:t>
            </a:r>
            <a:r>
              <a:rPr kumimoji="1" lang="en-US" altLang="zh-CN" dirty="0"/>
              <a:t>Linux</a:t>
            </a:r>
            <a:r>
              <a:rPr kumimoji="1" lang="zh-CN" altLang="en-US" dirty="0"/>
              <a:t>上运行的</a:t>
            </a:r>
            <a:r>
              <a:rPr kumimoji="1" lang="en-US" altLang="zh-CN" dirty="0" smtClean="0"/>
              <a:t>FPGA</a:t>
            </a:r>
            <a:r>
              <a:rPr kumimoji="1" lang="zh-CN" altLang="en-US" dirty="0" smtClean="0"/>
              <a:t>上面</a:t>
            </a:r>
            <a:r>
              <a:rPr kumimoji="1" lang="zh-CN" altLang="en-US" dirty="0"/>
              <a:t>执行完</a:t>
            </a:r>
            <a:r>
              <a:rPr kumimoji="1" lang="zh-CN" altLang="en-US" dirty="0" smtClean="0"/>
              <a:t>整的</a:t>
            </a:r>
            <a:r>
              <a:rPr kumimoji="1" lang="en-US" altLang="zh-CN" dirty="0" smtClean="0"/>
              <a:t>Java</a:t>
            </a:r>
            <a:r>
              <a:rPr kumimoji="1" lang="zh-CN" altLang="en-US" dirty="0"/>
              <a:t>基准</a:t>
            </a:r>
            <a:r>
              <a:rPr kumimoji="1" lang="zh-CN" altLang="en-US" dirty="0" smtClean="0"/>
              <a:t>内</a:t>
            </a:r>
            <a:r>
              <a:rPr kumimoji="1" lang="zh-CN" altLang="en-US" dirty="0" smtClean="0"/>
              <a:t>的</a:t>
            </a:r>
            <a:r>
              <a:rPr kumimoji="1" lang="en-US" altLang="zh-CN" dirty="0" err="1" smtClean="0"/>
              <a:t>JiCKRVM</a:t>
            </a:r>
            <a:r>
              <a:rPr kumimoji="1" lang="zh-CN" altLang="en-US" dirty="0" smtClean="0"/>
              <a:t>。</a:t>
            </a:r>
          </a:p>
          <a:p>
            <a:endParaRPr kumimoji="1" lang="zh-CN" altLang="en-US" dirty="0"/>
          </a:p>
          <a:p>
            <a:r>
              <a:rPr kumimoji="1" lang="zh-CN" altLang="en-US" dirty="0" smtClean="0"/>
              <a:t>论文中</a:t>
            </a:r>
            <a:r>
              <a:rPr kumimoji="1" lang="zh-CN" altLang="en-US" dirty="0" smtClean="0"/>
              <a:t>的</a:t>
            </a:r>
            <a:r>
              <a:rPr kumimoji="1" lang="zh-CN" altLang="en-US" dirty="0"/>
              <a:t>原型执行跟踪</a:t>
            </a:r>
            <a:r>
              <a:rPr kumimoji="1" lang="en-US" altLang="zh-CN" dirty="0"/>
              <a:t>GC</a:t>
            </a:r>
            <a:r>
              <a:rPr kumimoji="1" lang="zh-CN" altLang="en-US" dirty="0"/>
              <a:t>的标记阶段，其性能是顺序</a:t>
            </a:r>
            <a:r>
              <a:rPr kumimoji="1" lang="en-US" altLang="zh-CN" dirty="0"/>
              <a:t>CPU</a:t>
            </a:r>
            <a:r>
              <a:rPr kumimoji="1" lang="zh-CN" altLang="en-US" dirty="0"/>
              <a:t>性能的</a:t>
            </a:r>
            <a:r>
              <a:rPr kumimoji="1" lang="en-US" altLang="zh-CN" dirty="0"/>
              <a:t>4.2</a:t>
            </a:r>
            <a:r>
              <a:rPr kumimoji="1" lang="zh-CN" altLang="en-US" dirty="0"/>
              <a:t>倍</a:t>
            </a:r>
            <a:r>
              <a:rPr kumimoji="1" lang="zh-CN" altLang="en-US" dirty="0" smtClean="0"/>
              <a:t>，占用大小仅为的</a:t>
            </a:r>
            <a:r>
              <a:rPr kumimoji="1" lang="en-US" altLang="zh-CN" dirty="0"/>
              <a:t>18.5%</a:t>
            </a:r>
            <a:r>
              <a:rPr kumimoji="1" lang="zh-CN" altLang="en-US" dirty="0"/>
              <a:t>（相当于</a:t>
            </a:r>
            <a:r>
              <a:rPr kumimoji="1" lang="en-US" altLang="zh-CN" dirty="0"/>
              <a:t>64KB</a:t>
            </a:r>
            <a:r>
              <a:rPr kumimoji="1" lang="zh-CN" altLang="en-US" dirty="0"/>
              <a:t>的</a:t>
            </a:r>
            <a:r>
              <a:rPr kumimoji="1" lang="en-US" altLang="zh-CN" dirty="0"/>
              <a:t>SRAM</a:t>
            </a:r>
            <a:r>
              <a:rPr kumimoji="1" lang="zh-CN" altLang="en-US" dirty="0"/>
              <a:t>）。通过在实际系统中原型化设计，表明我们的加速器可以采用而不会对</a:t>
            </a:r>
            <a:r>
              <a:rPr kumimoji="1" lang="en-US" altLang="zh-CN" dirty="0" err="1"/>
              <a:t>SoC</a:t>
            </a:r>
            <a:r>
              <a:rPr kumimoji="1" lang="zh-CN" altLang="en-US" dirty="0"/>
              <a:t>产生侵入性改变，并估计其性能、面积和能量。</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a:solidFill>
                  <a:schemeClr val="tx1">
                    <a:lumMod val="65000"/>
                    <a:lumOff val="35000"/>
                  </a:schemeClr>
                </a:solidFill>
                <a:latin typeface="+mn-ea"/>
                <a:cs typeface="+mn-ea"/>
              </a:rPr>
              <a:t>Object Layout</a:t>
            </a:r>
          </a:p>
        </p:txBody>
      </p:sp>
      <p:sp>
        <p:nvSpPr>
          <p:cNvPr id="6" name="文本框 5"/>
          <p:cNvSpPr txBox="1"/>
          <p:nvPr/>
        </p:nvSpPr>
        <p:spPr>
          <a:xfrm flipH="1">
            <a:off x="386254" y="1023602"/>
            <a:ext cx="8481019" cy="1600438"/>
          </a:xfrm>
          <a:prstGeom prst="rect">
            <a:avLst/>
          </a:prstGeom>
          <a:noFill/>
        </p:spPr>
        <p:txBody>
          <a:bodyPr wrap="square" rtlCol="0">
            <a:spAutoFit/>
          </a:bodyPr>
          <a:lstStyle/>
          <a:p>
            <a:r>
              <a:rPr kumimoji="1" lang="zh-CN" altLang="en-US" sz="1400" dirty="0"/>
              <a:t>我们修改了对象布局以实现双向方案（</a:t>
            </a:r>
            <a:r>
              <a:rPr kumimoji="1" lang="en-US" altLang="zh-CN" sz="1400" dirty="0"/>
              <a:t>V-C</a:t>
            </a:r>
            <a:r>
              <a:rPr kumimoji="1" lang="zh-CN" altLang="en-US" sz="1400" dirty="0"/>
              <a:t>部分）。我们在标题的状态字中发现了</a:t>
            </a:r>
            <a:r>
              <a:rPr kumimoji="1" lang="en-US" altLang="zh-CN" sz="1400" dirty="0"/>
              <a:t>34</a:t>
            </a:r>
            <a:r>
              <a:rPr kumimoji="1" lang="zh-CN" altLang="en-US" sz="1400" dirty="0"/>
              <a:t>个未使用的位（图</a:t>
            </a:r>
            <a:r>
              <a:rPr kumimoji="1" lang="en-US" altLang="zh-CN" sz="1400" dirty="0"/>
              <a:t>11</a:t>
            </a:r>
            <a:r>
              <a:rPr kumimoji="1" lang="zh-CN" altLang="en-US" sz="1400" dirty="0"/>
              <a:t>）</a:t>
            </a:r>
            <a:r>
              <a:rPr kumimoji="1" lang="en-US" altLang="zh-CN" sz="1400" dirty="0"/>
              <a:t>——</a:t>
            </a:r>
            <a:r>
              <a:rPr kumimoji="1" lang="zh-CN" altLang="en-US" sz="1400" dirty="0"/>
              <a:t>我们使用这些位中的</a:t>
            </a:r>
            <a:r>
              <a:rPr kumimoji="1" lang="en-US" altLang="zh-CN" sz="1400" dirty="0"/>
              <a:t>32</a:t>
            </a:r>
            <a:r>
              <a:rPr kumimoji="1" lang="zh-CN" altLang="en-US" sz="1400" dirty="0"/>
              <a:t>个来存储对象中的引用数量（对于数组，我们将这</a:t>
            </a:r>
            <a:r>
              <a:rPr kumimoji="1" lang="en-US" altLang="zh-CN" sz="1400" dirty="0"/>
              <a:t>32</a:t>
            </a:r>
            <a:r>
              <a:rPr kumimoji="1" lang="zh-CN" altLang="en-US" sz="1400" dirty="0"/>
              <a:t>位的</a:t>
            </a:r>
            <a:r>
              <a:rPr kumimoji="1" lang="en-US" altLang="zh-CN" sz="1400" dirty="0"/>
              <a:t>MSB</a:t>
            </a:r>
            <a:r>
              <a:rPr kumimoji="1" lang="zh-CN" altLang="en-US" sz="1400" dirty="0"/>
              <a:t>设置为</a:t>
            </a:r>
            <a:r>
              <a:rPr kumimoji="1" lang="en-US" altLang="zh-CN" sz="1400" dirty="0"/>
              <a:t>1</a:t>
            </a:r>
            <a:r>
              <a:rPr kumimoji="1" lang="zh-CN" altLang="en-US" sz="1400" dirty="0"/>
              <a:t>，以区分它们）。剩下的两个位用于标记位和我们为所有活细胞设置为</a:t>
            </a:r>
            <a:r>
              <a:rPr kumimoji="1" lang="en-US" altLang="zh-CN" sz="1400" dirty="0"/>
              <a:t>1</a:t>
            </a:r>
            <a:r>
              <a:rPr kumimoji="1" lang="zh-CN" altLang="en-US" sz="1400" dirty="0"/>
              <a:t>（这对回收单元有用）的标记位。此外，我们还在数组开始处复制引用计数，这对于通过堆进行线性扫描是必要的。 </a:t>
            </a:r>
            <a:br>
              <a:rPr kumimoji="1" lang="zh-CN" altLang="en-US" sz="1400" dirty="0"/>
            </a:br>
            <a:r>
              <a:rPr kumimoji="1" lang="en-US" altLang="zh-CN" sz="1400" dirty="0" err="1"/>
              <a:t>Jikes</a:t>
            </a:r>
            <a:r>
              <a:rPr kumimoji="1" lang="zh-CN" altLang="en-US" sz="1400" dirty="0"/>
              <a:t>的</a:t>
            </a:r>
            <a:r>
              <a:rPr kumimoji="1" lang="en-US" altLang="zh-CN" sz="1400" dirty="0"/>
              <a:t>Mark &amp; Sweep</a:t>
            </a:r>
            <a:r>
              <a:rPr kumimoji="1" lang="zh-CN" altLang="en-US" sz="1400" dirty="0"/>
              <a:t>计划使用隔离的自由列表分配器。内存被划分成块，并且每个块被分配一个大小类，该类确定块被划分成的单元格的大小。每个单元格包含一个对象或一个空闲列表条目，它将所有空单元格链接在一起。</a:t>
            </a:r>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2"/>
          <a:stretch>
            <a:fillRect/>
          </a:stretch>
        </p:blipFill>
        <p:spPr>
          <a:xfrm>
            <a:off x="1735220" y="2431534"/>
            <a:ext cx="5170905" cy="26596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a:solidFill>
                  <a:schemeClr val="tx1">
                    <a:lumMod val="65000"/>
                    <a:lumOff val="35000"/>
                  </a:schemeClr>
                </a:solidFill>
                <a:latin typeface="+mn-ea"/>
                <a:cs typeface="+mn-ea"/>
              </a:rPr>
              <a:t>Integration into </a:t>
            </a:r>
            <a:r>
              <a:rPr lang="en-US" altLang="zh-CN" sz="1800" b="1" dirty="0" err="1">
                <a:solidFill>
                  <a:schemeClr val="tx1">
                    <a:lumMod val="65000"/>
                    <a:lumOff val="35000"/>
                  </a:schemeClr>
                </a:solidFill>
                <a:latin typeface="+mn-ea"/>
                <a:cs typeface="+mn-ea"/>
              </a:rPr>
              <a:t>RocketChip</a:t>
            </a:r>
            <a:endParaRPr lang="en-US" altLang="zh-CN" sz="1800" b="1" dirty="0">
              <a:solidFill>
                <a:schemeClr val="tx1">
                  <a:lumMod val="65000"/>
                  <a:lumOff val="35000"/>
                </a:schemeClr>
              </a:solidFill>
              <a:latin typeface="+mn-ea"/>
              <a:cs typeface="+mn-ea"/>
            </a:endParaRPr>
          </a:p>
        </p:txBody>
      </p:sp>
      <p:sp>
        <p:nvSpPr>
          <p:cNvPr id="6" name="文本框 5"/>
          <p:cNvSpPr txBox="1"/>
          <p:nvPr/>
        </p:nvSpPr>
        <p:spPr>
          <a:xfrm flipH="1">
            <a:off x="386254" y="1023602"/>
            <a:ext cx="8481019" cy="954107"/>
          </a:xfrm>
          <a:prstGeom prst="rect">
            <a:avLst/>
          </a:prstGeom>
          <a:noFill/>
        </p:spPr>
        <p:txBody>
          <a:bodyPr wrap="square" rtlCol="0">
            <a:spAutoFit/>
          </a:bodyPr>
          <a:lstStyle/>
          <a:p>
            <a:r>
              <a:rPr lang="zh-CN" altLang="en-US" sz="1400" dirty="0"/>
              <a:t>我们的加速器在火箭芯片中实现，火箭芯片是由自由芯片项目管理的</a:t>
            </a:r>
            <a:r>
              <a:rPr lang="en-US" altLang="zh-CN" sz="1400" dirty="0"/>
              <a:t>RISC-V </a:t>
            </a:r>
            <a:r>
              <a:rPr lang="en-US" altLang="zh-CN" sz="1400" dirty="0" err="1"/>
              <a:t>SoC</a:t>
            </a:r>
            <a:r>
              <a:rPr lang="zh-CN" altLang="en-US" sz="1400" dirty="0"/>
              <a:t>发生器</a:t>
            </a:r>
            <a:r>
              <a:rPr lang="en-US" altLang="zh-CN" sz="1400" dirty="0"/>
              <a:t>[42]</a:t>
            </a:r>
            <a:r>
              <a:rPr lang="zh-CN" altLang="en-US" sz="1400" dirty="0"/>
              <a:t>。</a:t>
            </a:r>
            <a:r>
              <a:rPr lang="en-US" altLang="zh-CN" sz="1400" dirty="0" err="1"/>
              <a:t>RocketChip</a:t>
            </a:r>
            <a:r>
              <a:rPr lang="zh-CN" altLang="en-US" sz="1400" dirty="0"/>
              <a:t>可以同时针对</a:t>
            </a:r>
            <a:r>
              <a:rPr lang="en-US" altLang="zh-CN" sz="1400" dirty="0"/>
              <a:t>FPGA</a:t>
            </a:r>
            <a:r>
              <a:rPr lang="zh-CN" altLang="en-US" sz="1400" dirty="0"/>
              <a:t>和</a:t>
            </a:r>
            <a:r>
              <a:rPr lang="en-US" altLang="zh-CN" sz="1400" dirty="0"/>
              <a:t>ASIC</a:t>
            </a:r>
            <a:r>
              <a:rPr lang="zh-CN" altLang="en-US" sz="1400" dirty="0"/>
              <a:t>流，并且已经被淘汰了十多次，包括在商业产品中</a:t>
            </a:r>
            <a:r>
              <a:rPr lang="en-US" altLang="zh-CN" sz="1400" dirty="0"/>
              <a:t>[43]</a:t>
            </a:r>
            <a:r>
              <a:rPr lang="zh-CN" altLang="en-US" sz="1400" dirty="0"/>
              <a:t>。通过在真实</a:t>
            </a:r>
            <a:r>
              <a:rPr lang="en-US" altLang="zh-CN" sz="1400" dirty="0" err="1"/>
              <a:t>SoC</a:t>
            </a:r>
            <a:r>
              <a:rPr lang="zh-CN" altLang="en-US" sz="1400" dirty="0"/>
              <a:t>的上下文中将设计实现为端到端原型，我们证明了它是无创的，并且可以很容易地集成到现有设计中。这种方法也使我们能够使用基于</a:t>
            </a:r>
            <a:r>
              <a:rPr lang="en-US" altLang="zh-CN" sz="1400" dirty="0"/>
              <a:t>FPGA</a:t>
            </a:r>
            <a:r>
              <a:rPr lang="zh-CN" altLang="en-US" sz="1400" dirty="0"/>
              <a:t>的仿真平台执行周期精确的评估，并收集面积和功率估计</a:t>
            </a:r>
            <a:r>
              <a:rPr lang="en-US" altLang="zh-CN" sz="1400" dirty="0"/>
              <a:t>(</a:t>
            </a:r>
            <a:r>
              <a:rPr lang="zh-CN" altLang="en-US" sz="1400" dirty="0"/>
              <a:t>第六节）</a:t>
            </a:r>
            <a:endParaRPr kumimoji="1" lang="zh-CN" altLang="en-US" sz="1400"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defTabSz="914400" fontAlgn="base">
              <a:spcBef>
                <a:spcPct val="0"/>
              </a:spcBef>
              <a:spcAft>
                <a:spcPct val="0"/>
              </a:spcAft>
            </a:pPr>
            <a:r>
              <a:rPr lang="en-US" altLang="zh-CN" sz="1800" b="1" dirty="0">
                <a:solidFill>
                  <a:schemeClr val="tx1">
                    <a:lumMod val="65000"/>
                    <a:lumOff val="35000"/>
                  </a:schemeClr>
                </a:solidFill>
                <a:latin typeface="+mn-ea"/>
                <a:cs typeface="+mn-ea"/>
              </a:rPr>
              <a:t>Traversal Unit</a:t>
            </a:r>
          </a:p>
          <a:p>
            <a:pPr defTabSz="914400" fontAlgn="base">
              <a:spcBef>
                <a:spcPct val="0"/>
              </a:spcBef>
              <a:spcAft>
                <a:spcPct val="0"/>
              </a:spcAft>
            </a:pPr>
            <a:endParaRPr lang="en-US" altLang="zh-CN" sz="1800" b="1" dirty="0">
              <a:solidFill>
                <a:schemeClr val="tx1">
                  <a:lumMod val="65000"/>
                  <a:lumOff val="35000"/>
                </a:schemeClr>
              </a:solidFill>
              <a:latin typeface="+mn-ea"/>
              <a:cs typeface="+mn-ea"/>
            </a:endParaRPr>
          </a:p>
        </p:txBody>
      </p:sp>
      <p:sp>
        <p:nvSpPr>
          <p:cNvPr id="6" name="文本框 5"/>
          <p:cNvSpPr txBox="1"/>
          <p:nvPr/>
        </p:nvSpPr>
        <p:spPr>
          <a:xfrm flipH="1">
            <a:off x="386254" y="1023602"/>
            <a:ext cx="8481019" cy="1384995"/>
          </a:xfrm>
          <a:prstGeom prst="rect">
            <a:avLst/>
          </a:prstGeom>
          <a:noFill/>
        </p:spPr>
        <p:txBody>
          <a:bodyPr wrap="square" rtlCol="0">
            <a:spAutoFit/>
          </a:bodyPr>
          <a:lstStyle/>
          <a:p>
            <a:r>
              <a:rPr lang="zh-CN" altLang="en-US" sz="1400" dirty="0"/>
              <a:t>遍历单元紧跟图</a:t>
            </a:r>
            <a:r>
              <a:rPr lang="en-US" altLang="zh-CN" sz="1400" dirty="0"/>
              <a:t>5</a:t>
            </a:r>
            <a:r>
              <a:rPr lang="zh-CN" altLang="en-US" sz="1400" dirty="0"/>
              <a:t>中的设计。我们探索了标记和跟踪器的几个版本：一个连接到共享的</a:t>
            </a:r>
            <a:r>
              <a:rPr lang="en-US" altLang="zh-CN" sz="1400" dirty="0"/>
              <a:t>16KB</a:t>
            </a:r>
            <a:r>
              <a:rPr lang="zh-CN" altLang="en-US" sz="1400" dirty="0"/>
              <a:t>数据缓存，一个在单元之间划分这个缓存，一个直接与</a:t>
            </a:r>
            <a:r>
              <a:rPr lang="en-US" altLang="zh-CN" sz="1400" dirty="0" err="1"/>
              <a:t>TileLink</a:t>
            </a:r>
            <a:r>
              <a:rPr lang="zh-CN" altLang="en-US" sz="1400" dirty="0"/>
              <a:t>互连通信。当</a:t>
            </a:r>
            <a:r>
              <a:rPr lang="en-US" altLang="zh-CN" sz="1400" dirty="0"/>
              <a:t>GC</a:t>
            </a:r>
            <a:r>
              <a:rPr lang="zh-CN" altLang="en-US" sz="1400" dirty="0"/>
              <a:t>单元对虚拟地址进行操作时，我们添加了一个页表遍历器和</a:t>
            </a:r>
            <a:r>
              <a:rPr lang="en-US" altLang="zh-CN" sz="1400" dirty="0"/>
              <a:t>TLB</a:t>
            </a:r>
            <a:r>
              <a:rPr lang="zh-CN" altLang="en-US" sz="1400" dirty="0"/>
              <a:t>（</a:t>
            </a:r>
            <a:r>
              <a:rPr lang="en-US" altLang="zh-CN" sz="1400" dirty="0"/>
              <a:t>PTW</a:t>
            </a:r>
            <a:r>
              <a:rPr lang="zh-CN" altLang="en-US" sz="1400" dirty="0"/>
              <a:t>由</a:t>
            </a:r>
            <a:r>
              <a:rPr lang="en-US" altLang="zh-CN" sz="1400" dirty="0"/>
              <a:t>8KB</a:t>
            </a:r>
            <a:r>
              <a:rPr lang="zh-CN" altLang="en-US" sz="1400" dirty="0"/>
              <a:t>缓存支持，以保持页表的顶层）。 </a:t>
            </a:r>
            <a:br>
              <a:rPr lang="zh-CN" altLang="en-US" sz="1400" dirty="0"/>
            </a:br>
            <a:r>
              <a:rPr lang="zh-CN" altLang="en-US" sz="1400" dirty="0"/>
              <a:t>在</a:t>
            </a:r>
            <a:r>
              <a:rPr lang="en-US" altLang="zh-CN" sz="1400" dirty="0"/>
              <a:t>GC</a:t>
            </a:r>
            <a:r>
              <a:rPr lang="zh-CN" altLang="en-US" sz="1400" dirty="0"/>
              <a:t>开始时，读取器将</a:t>
            </a:r>
            <a:r>
              <a:rPr lang="en-US" altLang="zh-CN" sz="1400" dirty="0" err="1"/>
              <a:t>hwgc</a:t>
            </a:r>
            <a:r>
              <a:rPr lang="zh-CN" altLang="en-US" sz="1400" dirty="0"/>
              <a:t>空间中的所有引用复制到标记队列中。然后，标记和跟踪器开始从它们各自的输入队列中去队列引用并将它们的结果放入它们的输出中（队列施加反压以避免溢出，并且标记和跟踪器只能在有空间的情况下发出请求）。重复此操作，直到所有队列和</a:t>
            </a:r>
            <a:r>
              <a:rPr lang="en-US" altLang="zh-CN" sz="1400" dirty="0" err="1"/>
              <a:t>hwgc</a:t>
            </a:r>
            <a:r>
              <a:rPr lang="zh-CN" altLang="en-US" sz="1400" dirty="0"/>
              <a:t>空间为空。</a:t>
            </a:r>
            <a:endParaRPr kumimoji="1" lang="zh-CN" altLang="en-US" sz="1400"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
        <p:nvSpPr>
          <p:cNvPr id="2" name="文本框 1"/>
          <p:cNvSpPr txBox="1"/>
          <p:nvPr/>
        </p:nvSpPr>
        <p:spPr>
          <a:xfrm>
            <a:off x="386254" y="2777929"/>
            <a:ext cx="2781531" cy="1546577"/>
          </a:xfrm>
          <a:prstGeom prst="rect">
            <a:avLst/>
          </a:prstGeom>
          <a:noFill/>
        </p:spPr>
        <p:txBody>
          <a:bodyPr wrap="none" rtlCol="0">
            <a:spAutoFit/>
          </a:bodyPr>
          <a:lstStyle/>
          <a:p>
            <a:r>
              <a:rPr kumimoji="1" lang="zh-CN" altLang="en-US" dirty="0"/>
              <a:t>主要包含了以下几个方面的改进：</a:t>
            </a:r>
            <a:endParaRPr lang="zh-CN" altLang="en-US" b="1" dirty="0"/>
          </a:p>
          <a:p>
            <a:pPr marL="342900" indent="-342900">
              <a:buFont typeface="+mj-lt"/>
              <a:buAutoNum type="arabicPeriod"/>
            </a:pPr>
            <a:r>
              <a:rPr lang="en-US" altLang="zh-CN" b="1" dirty="0"/>
              <a:t>Mark Queue Spilling</a:t>
            </a:r>
          </a:p>
          <a:p>
            <a:pPr marL="342900" indent="-342900">
              <a:buFont typeface="+mj-lt"/>
              <a:buAutoNum type="arabicPeriod"/>
            </a:pPr>
            <a:r>
              <a:rPr lang="en-US" altLang="zh-CN" b="1" dirty="0"/>
              <a:t>Marker</a:t>
            </a:r>
          </a:p>
          <a:p>
            <a:pPr marL="342900" indent="-342900">
              <a:buFont typeface="+mj-lt"/>
              <a:buAutoNum type="arabicPeriod"/>
            </a:pPr>
            <a:r>
              <a:rPr lang="en-US" altLang="zh-CN" b="1" dirty="0"/>
              <a:t>Tracer</a:t>
            </a:r>
          </a:p>
          <a:p>
            <a:pPr marL="342900" indent="-342900">
              <a:buFont typeface="+mj-lt"/>
              <a:buAutoNum type="arabicPeriod"/>
            </a:pPr>
            <a:r>
              <a:rPr lang="en-US" altLang="zh-CN" b="1" dirty="0"/>
              <a:t>Address Compression</a:t>
            </a:r>
          </a:p>
          <a:p>
            <a:pPr marL="342900" indent="-342900">
              <a:buFont typeface="+mj-lt"/>
              <a:buAutoNum type="arabicPeriod"/>
            </a:pPr>
            <a:r>
              <a:rPr lang="en-US" altLang="zh-CN" b="1" dirty="0"/>
              <a:t>Mark Bit Cache</a:t>
            </a:r>
          </a:p>
          <a:p>
            <a:pPr marL="342900" indent="-342900">
              <a:buFont typeface="+mj-lt"/>
              <a:buAutoNum type="arabicPeriod"/>
            </a:pPr>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a:solidFill>
                  <a:schemeClr val="tx1">
                    <a:lumMod val="65000"/>
                    <a:lumOff val="35000"/>
                  </a:schemeClr>
                </a:solidFill>
                <a:latin typeface="+mn-ea"/>
                <a:cs typeface="+mn-ea"/>
              </a:rPr>
              <a:t>Mark Queue Spilling</a:t>
            </a:r>
          </a:p>
        </p:txBody>
      </p:sp>
      <p:sp>
        <p:nvSpPr>
          <p:cNvPr id="6" name="文本框 5"/>
          <p:cNvSpPr txBox="1"/>
          <p:nvPr/>
        </p:nvSpPr>
        <p:spPr>
          <a:xfrm flipH="1">
            <a:off x="386254" y="1023602"/>
            <a:ext cx="8481019" cy="1600438"/>
          </a:xfrm>
          <a:prstGeom prst="rect">
            <a:avLst/>
          </a:prstGeom>
          <a:noFill/>
        </p:spPr>
        <p:txBody>
          <a:bodyPr wrap="square" rtlCol="0">
            <a:spAutoFit/>
          </a:bodyPr>
          <a:lstStyle/>
          <a:p>
            <a:r>
              <a:rPr lang="zh-CN" altLang="en-US" sz="1400" dirty="0"/>
              <a:t>由于标记队列在理论上可以任意增长，因此我们需要在填充时将其溢出到内存中。图</a:t>
            </a:r>
            <a:r>
              <a:rPr lang="en-US" altLang="zh-CN" sz="1400" dirty="0"/>
              <a:t>12</a:t>
            </a:r>
            <a:r>
              <a:rPr lang="zh-CN" altLang="en-US" sz="1400" dirty="0"/>
              <a:t>显示了我们的方法。我们添加了两个额外的队列，</a:t>
            </a:r>
            <a:r>
              <a:rPr lang="en-US" altLang="zh-CN" sz="1400" dirty="0" err="1"/>
              <a:t>inQ</a:t>
            </a:r>
            <a:r>
              <a:rPr lang="zh-CN" altLang="en-US" sz="1400" dirty="0"/>
              <a:t>和</a:t>
            </a:r>
            <a:r>
              <a:rPr lang="en-US" altLang="zh-CN" sz="1400" dirty="0" err="1"/>
              <a:t>outQ</a:t>
            </a:r>
            <a:r>
              <a:rPr lang="zh-CN" altLang="en-US" sz="1400" dirty="0"/>
              <a:t>。小型状态机将</a:t>
            </a:r>
            <a:r>
              <a:rPr lang="en-US" altLang="zh-CN" sz="1400" dirty="0" err="1"/>
              <a:t>outQ</a:t>
            </a:r>
            <a:r>
              <a:rPr lang="zh-CN" altLang="en-US" sz="1400" dirty="0"/>
              <a:t>中的条目写入不与</a:t>
            </a:r>
            <a:r>
              <a:rPr lang="en-US" altLang="zh-CN" sz="1400" dirty="0" err="1"/>
              <a:t>JikesRVM</a:t>
            </a:r>
            <a:r>
              <a:rPr lang="zh-CN" altLang="en-US" sz="1400" dirty="0"/>
              <a:t>共享的物理内存范围，如果有空间（</a:t>
            </a:r>
            <a:r>
              <a:rPr lang="en-US" altLang="zh-CN" sz="1400" dirty="0" err="1"/>
              <a:t>outQ</a:t>
            </a:r>
            <a:r>
              <a:rPr lang="zh-CN" altLang="en-US" sz="1400" dirty="0"/>
              <a:t>为空），则将此内存中的条目读取到</a:t>
            </a:r>
            <a:r>
              <a:rPr lang="en-US" altLang="zh-CN" sz="1400" dirty="0" err="1"/>
              <a:t>inQ</a:t>
            </a:r>
            <a:r>
              <a:rPr lang="zh-CN" altLang="en-US" sz="1400" dirty="0"/>
              <a:t>。我们总是优先考虑主队列，但如果它已满，则排队到</a:t>
            </a:r>
            <a:r>
              <a:rPr lang="en-US" altLang="zh-CN" sz="1400" dirty="0" err="1"/>
              <a:t>outQ</a:t>
            </a:r>
            <a:r>
              <a:rPr lang="zh-CN" altLang="en-US" sz="1400" dirty="0"/>
              <a:t>（当它为空时，我们从</a:t>
            </a:r>
            <a:r>
              <a:rPr lang="en-US" altLang="zh-CN" sz="1400" dirty="0" err="1"/>
              <a:t>inQ</a:t>
            </a:r>
            <a:r>
              <a:rPr lang="zh-CN" altLang="en-US" sz="1400" dirty="0"/>
              <a:t>中退出队列）。当</a:t>
            </a:r>
            <a:r>
              <a:rPr lang="en-US" altLang="zh-CN" sz="1400" dirty="0" err="1"/>
              <a:t>outQ</a:t>
            </a:r>
            <a:r>
              <a:rPr lang="zh-CN" altLang="en-US" sz="1400" dirty="0"/>
              <a:t>达到某个填充级别时，我们断言一个信号，告诉跟踪程序停止发出内存请求，以避免</a:t>
            </a:r>
            <a:r>
              <a:rPr lang="en-US" altLang="zh-CN" sz="1400" dirty="0" err="1"/>
              <a:t>outQ</a:t>
            </a:r>
            <a:r>
              <a:rPr lang="zh-CN" altLang="en-US" sz="1400" dirty="0"/>
              <a:t>被填充。如果</a:t>
            </a:r>
            <a:r>
              <a:rPr lang="en-US" altLang="zh-CN" sz="1400" dirty="0" err="1"/>
              <a:t>outQ</a:t>
            </a:r>
            <a:r>
              <a:rPr lang="zh-CN" altLang="en-US" sz="1400" dirty="0"/>
              <a:t>中有元素，</a:t>
            </a:r>
            <a:r>
              <a:rPr lang="en-US" altLang="zh-CN" sz="1400" dirty="0" err="1"/>
              <a:t>inQ</a:t>
            </a:r>
            <a:r>
              <a:rPr lang="zh-CN" altLang="en-US" sz="1400" dirty="0"/>
              <a:t>中有空闲插槽，则直接复制它们，从而减少内存请求的数量。通过对来自</a:t>
            </a:r>
            <a:r>
              <a:rPr lang="en-US" altLang="zh-CN" sz="1400" dirty="0" err="1"/>
              <a:t>outQ</a:t>
            </a:r>
            <a:r>
              <a:rPr lang="zh-CN" altLang="en-US" sz="1400" dirty="0"/>
              <a:t>的内存请求进行优先级排序，我们避免了死锁。</a:t>
            </a:r>
            <a:endParaRPr kumimoji="1" lang="zh-CN" altLang="en-US" sz="1400"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2"/>
          <a:stretch>
            <a:fillRect/>
          </a:stretch>
        </p:blipFill>
        <p:spPr>
          <a:xfrm>
            <a:off x="1300578" y="2613882"/>
            <a:ext cx="5713831" cy="252961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a:solidFill>
                  <a:schemeClr val="tx1">
                    <a:lumMod val="65000"/>
                    <a:lumOff val="35000"/>
                  </a:schemeClr>
                </a:solidFill>
                <a:latin typeface="+mn-ea"/>
                <a:cs typeface="+mn-ea"/>
              </a:rPr>
              <a:t>Marker</a:t>
            </a:r>
          </a:p>
        </p:txBody>
      </p:sp>
      <p:sp>
        <p:nvSpPr>
          <p:cNvPr id="6" name="文本框 5"/>
          <p:cNvSpPr txBox="1"/>
          <p:nvPr/>
        </p:nvSpPr>
        <p:spPr>
          <a:xfrm flipH="1">
            <a:off x="386254" y="1023602"/>
            <a:ext cx="8481019" cy="1384995"/>
          </a:xfrm>
          <a:prstGeom prst="rect">
            <a:avLst/>
          </a:prstGeom>
          <a:noFill/>
        </p:spPr>
        <p:txBody>
          <a:bodyPr wrap="square" rtlCol="0">
            <a:spAutoFit/>
          </a:bodyPr>
          <a:lstStyle/>
          <a:p>
            <a:r>
              <a:rPr lang="zh-CN" altLang="en-US" sz="1400" dirty="0"/>
              <a:t>我们从一种将</a:t>
            </a:r>
            <a:r>
              <a:rPr lang="en-US" altLang="zh-CN" sz="1400" dirty="0"/>
              <a:t>AMO</a:t>
            </a:r>
            <a:r>
              <a:rPr lang="zh-CN" altLang="en-US" sz="1400" dirty="0"/>
              <a:t>发送到非阻塞</a:t>
            </a:r>
            <a:r>
              <a:rPr lang="en-US" altLang="zh-CN" sz="1400" dirty="0"/>
              <a:t>L1</a:t>
            </a:r>
            <a:r>
              <a:rPr lang="zh-CN" altLang="en-US" sz="1400" dirty="0"/>
              <a:t>缓存的设计开始。然而，这限制了飞行中的请求数量（典型的</a:t>
            </a:r>
            <a:r>
              <a:rPr lang="en-US" altLang="zh-CN" sz="1400" dirty="0"/>
              <a:t>L1</a:t>
            </a:r>
            <a:r>
              <a:rPr lang="zh-CN" altLang="en-US" sz="1400" dirty="0"/>
              <a:t>缓存设计有</a:t>
            </a:r>
            <a:r>
              <a:rPr lang="en-US" altLang="zh-CN" sz="1400" dirty="0"/>
              <a:t>32</a:t>
            </a:r>
            <a:r>
              <a:rPr lang="zh-CN" altLang="en-US" sz="1400" dirty="0"/>
              <a:t>个</a:t>
            </a:r>
            <a:r>
              <a:rPr lang="en-US" altLang="zh-CN" sz="1400" dirty="0"/>
              <a:t>MSHR</a:t>
            </a:r>
            <a:r>
              <a:rPr lang="zh-CN" altLang="en-US" sz="1400" dirty="0"/>
              <a:t>）。</a:t>
            </a:r>
            <a:r>
              <a:rPr lang="en-US" altLang="zh-CN" sz="1400" dirty="0"/>
              <a:t>MSHR</a:t>
            </a:r>
            <a:r>
              <a:rPr lang="zh-CN" altLang="en-US" sz="1400" dirty="0"/>
              <a:t>在</a:t>
            </a:r>
            <a:r>
              <a:rPr lang="en-US" altLang="zh-CN" sz="1400" dirty="0"/>
              <a:t>64B</a:t>
            </a:r>
            <a:r>
              <a:rPr lang="zh-CN" altLang="en-US" sz="1400" dirty="0"/>
              <a:t>缓存线上操作，并且需要存储整个请求。相反，标记中的所有请求都是相同的，对小于缓存行的请求进行操作，并且不需要进行排序。因此，我们建立了一个与互连直接对话的自定义标记（图</a:t>
            </a:r>
            <a:r>
              <a:rPr lang="en-US" altLang="zh-CN" sz="1400" dirty="0"/>
              <a:t>13</a:t>
            </a:r>
            <a:r>
              <a:rPr lang="zh-CN" altLang="en-US" sz="1400" dirty="0"/>
              <a:t>）。代替完整的内存请求，我们只保存每个请求的标签和</a:t>
            </a:r>
            <a:r>
              <a:rPr lang="en-US" altLang="zh-CN" sz="1400" dirty="0"/>
              <a:t>64</a:t>
            </a:r>
            <a:r>
              <a:rPr lang="zh-CN" altLang="en-US" sz="1400" dirty="0"/>
              <a:t>位地址，使用专用</a:t>
            </a:r>
            <a:r>
              <a:rPr lang="en-US" altLang="zh-CN" sz="1400" dirty="0"/>
              <a:t>TLB</a:t>
            </a:r>
            <a:r>
              <a:rPr lang="zh-CN" altLang="en-US" sz="1400" dirty="0"/>
              <a:t>翻译它们，将得到的读发送到内存系统，然后按照它们返回的顺序处理响应。对于每个响应，我们随后发出相应的回写请求来存储更新的标记位并释放请求槽（如果对象已经被标记，则可以省略回写）。</a:t>
            </a:r>
            <a:endParaRPr kumimoji="1" lang="zh-CN" altLang="en-US" sz="1400"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2"/>
          <a:stretch>
            <a:fillRect/>
          </a:stretch>
        </p:blipFill>
        <p:spPr>
          <a:xfrm>
            <a:off x="729415" y="2408597"/>
            <a:ext cx="7355806" cy="260966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a:solidFill>
                  <a:schemeClr val="tx1">
                    <a:lumMod val="65000"/>
                    <a:lumOff val="35000"/>
                  </a:schemeClr>
                </a:solidFill>
                <a:latin typeface="+mn-ea"/>
                <a:cs typeface="+mn-ea"/>
              </a:rPr>
              <a:t>Tracer</a:t>
            </a:r>
          </a:p>
        </p:txBody>
      </p:sp>
      <p:sp>
        <p:nvSpPr>
          <p:cNvPr id="6" name="文本框 5"/>
          <p:cNvSpPr txBox="1"/>
          <p:nvPr/>
        </p:nvSpPr>
        <p:spPr>
          <a:xfrm flipH="1">
            <a:off x="386254" y="1023602"/>
            <a:ext cx="8481019" cy="1169551"/>
          </a:xfrm>
          <a:prstGeom prst="rect">
            <a:avLst/>
          </a:prstGeom>
          <a:noFill/>
        </p:spPr>
        <p:txBody>
          <a:bodyPr wrap="square" rtlCol="0">
            <a:spAutoFit/>
          </a:bodyPr>
          <a:lstStyle/>
          <a:p>
            <a:r>
              <a:rPr lang="zh-CN" altLang="en-US" sz="1400" dirty="0"/>
              <a:t>我们建立了一个自定义跟踪器，可以保持任意数量的请求在飞行中。在对象的虚拟地址进行转换之后，它进入一个请求生成器，该请求生成器将获取一致性消息发送到内存系统中。我们的互连支持从</a:t>
            </a:r>
            <a:r>
              <a:rPr lang="en-US" altLang="zh-CN" sz="1400" dirty="0"/>
              <a:t>8</a:t>
            </a:r>
            <a:r>
              <a:rPr lang="zh-CN" altLang="en-US" sz="1400" dirty="0"/>
              <a:t>到</a:t>
            </a:r>
            <a:r>
              <a:rPr lang="en-US" altLang="zh-CN" sz="1400" dirty="0"/>
              <a:t>64B</a:t>
            </a:r>
            <a:r>
              <a:rPr lang="zh-CN" altLang="en-US" sz="1400" dirty="0"/>
              <a:t>的传输大小，但它们必须对齐。如果我们需要在</a:t>
            </a:r>
            <a:r>
              <a:rPr lang="en-US" altLang="zh-CN" sz="1400" dirty="0"/>
              <a:t>0x1a18</a:t>
            </a:r>
            <a:r>
              <a:rPr lang="zh-CN" altLang="en-US" sz="1400" dirty="0"/>
              <a:t>上复制</a:t>
            </a:r>
            <a:r>
              <a:rPr lang="en-US" altLang="zh-CN" sz="1400" dirty="0"/>
              <a:t>15</a:t>
            </a:r>
            <a:r>
              <a:rPr lang="zh-CN" altLang="en-US" sz="1400" dirty="0"/>
              <a:t>个引用（</a:t>
            </a:r>
            <a:r>
              <a:rPr lang="en-US" altLang="zh-CN" sz="1400" dirty="0"/>
              <a:t>15×8</a:t>
            </a:r>
            <a:r>
              <a:rPr lang="zh-CN" altLang="en-US" sz="1400" dirty="0"/>
              <a:t>字节），那么我们因此发出传输大小为</a:t>
            </a:r>
            <a:r>
              <a:rPr lang="en-US" altLang="zh-CN" sz="1400" dirty="0"/>
              <a:t>8</a:t>
            </a:r>
            <a:r>
              <a:rPr lang="zh-CN" altLang="en-US" sz="1400" dirty="0"/>
              <a:t>、</a:t>
            </a:r>
            <a:r>
              <a:rPr lang="en-US" altLang="zh-CN" sz="1400" dirty="0"/>
              <a:t>32</a:t>
            </a:r>
            <a:r>
              <a:rPr lang="zh-CN" altLang="en-US" sz="1400" dirty="0"/>
              <a:t>、</a:t>
            </a:r>
            <a:r>
              <a:rPr lang="en-US" altLang="zh-CN" sz="1400" dirty="0"/>
              <a:t>64</a:t>
            </a:r>
            <a:r>
              <a:rPr lang="zh-CN" altLang="en-US" sz="1400" dirty="0"/>
              <a:t>、</a:t>
            </a:r>
            <a:r>
              <a:rPr lang="en-US" altLang="zh-CN" sz="1400" dirty="0"/>
              <a:t>16</a:t>
            </a:r>
            <a:r>
              <a:rPr lang="zh-CN" altLang="en-US" sz="1400" dirty="0"/>
              <a:t>（按此顺序）的请求。注意，我们需要检测何时命中页面边界；在这种情况下，请求被中断并重新排队以再次通过</a:t>
            </a:r>
            <a:r>
              <a:rPr lang="en-US" altLang="zh-CN" sz="1400" dirty="0"/>
              <a:t>TLB</a:t>
            </a:r>
            <a:r>
              <a:rPr lang="zh-CN" altLang="en-US" sz="1400" dirty="0"/>
              <a:t>。</a:t>
            </a:r>
            <a:endParaRPr kumimoji="1" lang="zh-CN" altLang="en-US" sz="1400"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a:solidFill>
                  <a:schemeClr val="tx1">
                    <a:lumMod val="65000"/>
                    <a:lumOff val="35000"/>
                  </a:schemeClr>
                </a:solidFill>
                <a:latin typeface="+mn-ea"/>
                <a:cs typeface="+mn-ea"/>
              </a:rPr>
              <a:t>Address Compression</a:t>
            </a:r>
          </a:p>
        </p:txBody>
      </p:sp>
      <p:sp>
        <p:nvSpPr>
          <p:cNvPr id="6" name="文本框 5"/>
          <p:cNvSpPr txBox="1"/>
          <p:nvPr/>
        </p:nvSpPr>
        <p:spPr>
          <a:xfrm flipH="1">
            <a:off x="386254" y="1023602"/>
            <a:ext cx="8481019" cy="1384995"/>
          </a:xfrm>
          <a:prstGeom prst="rect">
            <a:avLst/>
          </a:prstGeom>
          <a:noFill/>
        </p:spPr>
        <p:txBody>
          <a:bodyPr wrap="square" rtlCol="0">
            <a:spAutoFit/>
          </a:bodyPr>
          <a:lstStyle/>
          <a:p>
            <a:r>
              <a:rPr lang="zh-CN" altLang="en-US" sz="1400" dirty="0"/>
              <a:t>我们对</a:t>
            </a:r>
            <a:r>
              <a:rPr lang="en-US" altLang="zh-CN" sz="1400" dirty="0"/>
              <a:t>64</a:t>
            </a:r>
            <a:r>
              <a:rPr lang="zh-CN" altLang="en-US" sz="1400" dirty="0"/>
              <a:t>位指针进行操作，但是运行时系统通常不使用整个地址空间。例如，我们的</a:t>
            </a:r>
            <a:r>
              <a:rPr lang="en-US" altLang="zh-CN" sz="1400" dirty="0" err="1"/>
              <a:t>JikesRVM</a:t>
            </a:r>
            <a:r>
              <a:rPr lang="zh-CN" altLang="en-US" sz="1400" dirty="0"/>
              <a:t>堆使用每个地址的上</a:t>
            </a:r>
            <a:r>
              <a:rPr lang="en-US" altLang="zh-CN" sz="1400" dirty="0"/>
              <a:t>36</a:t>
            </a:r>
            <a:r>
              <a:rPr lang="zh-CN" altLang="en-US" sz="1400" dirty="0"/>
              <a:t>位来表示空间，而最低的</a:t>
            </a:r>
            <a:r>
              <a:rPr lang="en-US" altLang="zh-CN" sz="1400" dirty="0"/>
              <a:t>3</a:t>
            </a:r>
            <a:r>
              <a:rPr lang="zh-CN" altLang="en-US" sz="1400" dirty="0"/>
              <a:t>位是</a:t>
            </a:r>
            <a:r>
              <a:rPr lang="en-US" altLang="zh-CN" sz="1400" dirty="0"/>
              <a:t>0</a:t>
            </a:r>
            <a:r>
              <a:rPr lang="zh-CN" altLang="en-US" sz="1400" dirty="0"/>
              <a:t>，因为指针是</a:t>
            </a:r>
            <a:r>
              <a:rPr lang="en-US" altLang="zh-CN" sz="1400" dirty="0"/>
              <a:t>64</a:t>
            </a:r>
            <a:r>
              <a:rPr lang="zh-CN" altLang="en-US" sz="1400" dirty="0"/>
              <a:t>位对齐的。许多运行时系统也使用地址中的位来编码元数据，而这些元数据可能被</a:t>
            </a:r>
            <a:r>
              <a:rPr lang="en-US" altLang="zh-CN" sz="1400" dirty="0"/>
              <a:t>GC</a:t>
            </a:r>
            <a:r>
              <a:rPr lang="zh-CN" altLang="en-US" sz="1400" dirty="0"/>
              <a:t>单元安全地忽略。我们的设计提供了一种利用此属性的通用机制：在对标记队列进行引用排队之前，可以使用自定义函数将其映射到数量较少的位（在对象退出队列时应用反向函数）。我们通过将地址压缩为</a:t>
            </a:r>
            <a:r>
              <a:rPr lang="en-US" altLang="zh-CN" sz="1400" dirty="0"/>
              <a:t>32</a:t>
            </a:r>
            <a:r>
              <a:rPr lang="zh-CN" altLang="en-US" sz="1400" dirty="0"/>
              <a:t>位来演示这种策略，这增加了标记队列的有效大小，减少了溢出的通信量。具有较大堆的运行时系统可以使用更大数量的位（例如，</a:t>
            </a:r>
            <a:r>
              <a:rPr lang="en-US" altLang="zh-CN" sz="1400" dirty="0"/>
              <a:t>48</a:t>
            </a:r>
            <a:r>
              <a:rPr lang="zh-CN" altLang="en-US" sz="1400" dirty="0"/>
              <a:t>）。</a:t>
            </a:r>
            <a:endParaRPr kumimoji="1" lang="zh-CN" altLang="en-US" sz="1400"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a:solidFill>
                  <a:schemeClr val="tx1">
                    <a:lumMod val="65000"/>
                    <a:lumOff val="35000"/>
                  </a:schemeClr>
                </a:solidFill>
                <a:latin typeface="+mn-ea"/>
                <a:cs typeface="+mn-ea"/>
              </a:rPr>
              <a:t>Mark Bit Cache</a:t>
            </a:r>
          </a:p>
        </p:txBody>
      </p:sp>
      <p:sp>
        <p:nvSpPr>
          <p:cNvPr id="6" name="文本框 5"/>
          <p:cNvSpPr txBox="1"/>
          <p:nvPr/>
        </p:nvSpPr>
        <p:spPr>
          <a:xfrm flipH="1">
            <a:off x="386254" y="1023602"/>
            <a:ext cx="8481019" cy="738664"/>
          </a:xfrm>
          <a:prstGeom prst="rect">
            <a:avLst/>
          </a:prstGeom>
          <a:noFill/>
        </p:spPr>
        <p:txBody>
          <a:bodyPr wrap="square" rtlCol="0">
            <a:spAutoFit/>
          </a:bodyPr>
          <a:lstStyle/>
          <a:p>
            <a:r>
              <a:rPr lang="zh-CN" altLang="en-US" sz="1400" dirty="0"/>
              <a:t>大多数对象只被访问一次，因此不能从缓存中受益（图</a:t>
            </a:r>
            <a:r>
              <a:rPr lang="en-US" altLang="zh-CN" sz="1400" dirty="0"/>
              <a:t>21a</a:t>
            </a:r>
            <a:r>
              <a:rPr lang="zh-CN" altLang="en-US" sz="1400" dirty="0"/>
              <a:t>）。然而，我们发现只有少数对象是规则的例外：大约</a:t>
            </a:r>
            <a:r>
              <a:rPr lang="en-US" altLang="zh-CN" sz="1400" dirty="0"/>
              <a:t>10%</a:t>
            </a:r>
            <a:r>
              <a:rPr lang="zh-CN" altLang="en-US" sz="1400" dirty="0"/>
              <a:t>的标记操作访问基准测试中的相同</a:t>
            </a:r>
            <a:r>
              <a:rPr lang="en-US" altLang="zh-CN" sz="1400" dirty="0"/>
              <a:t>56</a:t>
            </a:r>
            <a:r>
              <a:rPr lang="zh-CN" altLang="en-US" sz="1400" dirty="0"/>
              <a:t>个对象。因此，我们得出结论，存储一组最近访问的对象的小标记位缓存可以有效地减少通信量。动态过滤是另一种已被证明在类似场景中有效的技术</a:t>
            </a:r>
            <a:r>
              <a:rPr lang="en-US" altLang="zh-CN" sz="1400" dirty="0"/>
              <a:t>[32]</a:t>
            </a:r>
            <a:r>
              <a:rPr lang="zh-CN" altLang="en-US" sz="1400" dirty="0"/>
              <a:t>。</a:t>
            </a:r>
            <a:endParaRPr kumimoji="1" lang="zh-CN" altLang="en-US" sz="1400"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a:solidFill>
                  <a:schemeClr val="tx1">
                    <a:lumMod val="65000"/>
                    <a:lumOff val="35000"/>
                  </a:schemeClr>
                </a:solidFill>
                <a:latin typeface="+mn-ea"/>
                <a:cs typeface="+mn-ea"/>
              </a:rPr>
              <a:t>Reclamation Unit</a:t>
            </a:r>
          </a:p>
        </p:txBody>
      </p:sp>
      <p:sp>
        <p:nvSpPr>
          <p:cNvPr id="6" name="文本框 5"/>
          <p:cNvSpPr txBox="1"/>
          <p:nvPr/>
        </p:nvSpPr>
        <p:spPr>
          <a:xfrm flipH="1">
            <a:off x="386254" y="1023602"/>
            <a:ext cx="8481019" cy="2246769"/>
          </a:xfrm>
          <a:prstGeom prst="rect">
            <a:avLst/>
          </a:prstGeom>
          <a:noFill/>
        </p:spPr>
        <p:txBody>
          <a:bodyPr wrap="square" rtlCol="0">
            <a:spAutoFit/>
          </a:bodyPr>
          <a:lstStyle/>
          <a:p>
            <a:r>
              <a:rPr kumimoji="1" lang="zh-CN" altLang="en-US" sz="1400" dirty="0"/>
              <a:t>在我们的原型中，我们实现了回收单元的最简单的版本，它执行非重定位扫描。因此，它不需要来自</a:t>
            </a:r>
            <a:r>
              <a:rPr kumimoji="1" lang="en-US" altLang="zh-CN" sz="1400" dirty="0"/>
              <a:t>IV-D</a:t>
            </a:r>
            <a:r>
              <a:rPr kumimoji="1" lang="zh-CN" altLang="en-US" sz="1400" dirty="0"/>
              <a:t>节的转发表或读屏障后端。每个块清理器接收块的基本地址以及它的单元格和头大小作为输入。然后它线性地通过单元格。 </a:t>
            </a:r>
          </a:p>
          <a:p>
            <a:r>
              <a:rPr kumimoji="1" lang="zh-CN" altLang="en-US" sz="1400" dirty="0"/>
              <a:t/>
            </a:r>
            <a:br>
              <a:rPr kumimoji="1" lang="zh-CN" altLang="en-US" sz="1400" dirty="0"/>
            </a:br>
            <a:r>
              <a:rPr kumimoji="1" lang="zh-CN" altLang="en-US" sz="1400" dirty="0"/>
              <a:t>单元首先需要识别单元格是否包含对象或空闲列表条目（回想图</a:t>
            </a:r>
            <a:r>
              <a:rPr kumimoji="1" lang="en-US" altLang="zh-CN" sz="1400" dirty="0"/>
              <a:t>11</a:t>
            </a:r>
            <a:r>
              <a:rPr kumimoji="1" lang="zh-CN" altLang="en-US" sz="1400" dirty="0"/>
              <a:t>）。它读取单元格开头的单词</a:t>
            </a:r>
            <a:r>
              <a:rPr kumimoji="1" lang="en-US" altLang="zh-CN" sz="1400" dirty="0"/>
              <a:t>——</a:t>
            </a:r>
            <a:r>
              <a:rPr kumimoji="1" lang="zh-CN" altLang="en-US" sz="1400" dirty="0"/>
              <a:t>如果</a:t>
            </a:r>
            <a:r>
              <a:rPr kumimoji="1" lang="en-US" altLang="zh-CN" sz="1400" dirty="0"/>
              <a:t>LSB</a:t>
            </a:r>
            <a:r>
              <a:rPr kumimoji="1" lang="zh-CN" altLang="en-US" sz="1400" dirty="0"/>
              <a:t>是</a:t>
            </a:r>
            <a:r>
              <a:rPr kumimoji="1" lang="en-US" altLang="zh-CN" sz="1400" dirty="0"/>
              <a:t>1</a:t>
            </a:r>
            <a:r>
              <a:rPr kumimoji="1" lang="zh-CN" altLang="en-US" sz="1400" dirty="0"/>
              <a:t>，则它是具有双向布局的对象。否则，它是空闲单元格或</a:t>
            </a:r>
            <a:r>
              <a:rPr kumimoji="1" lang="en-US" altLang="zh-CN" sz="1400" dirty="0"/>
              <a:t>TIB</a:t>
            </a:r>
            <a:r>
              <a:rPr kumimoji="1" lang="zh-CN" altLang="en-US" sz="1400" dirty="0"/>
              <a:t>（对于没有引用的对象或数组）中的下一个指针。基于这些情况中的每一个，我们可以计算包含标记位的单词的位置，然后它允许我们判断单元格是否是空的（即，标记位是零），它是活动的，但不可到达的（标记位是</a:t>
            </a:r>
            <a:r>
              <a:rPr kumimoji="1" lang="en-US" altLang="zh-CN" sz="1400" dirty="0"/>
              <a:t>1</a:t>
            </a:r>
            <a:r>
              <a:rPr kumimoji="1" lang="zh-CN" altLang="en-US" sz="1400" dirty="0"/>
              <a:t>，标记位没有设置）或者包含可到达的对象（两个位都是</a:t>
            </a:r>
            <a:r>
              <a:rPr kumimoji="1" lang="en-US" altLang="zh-CN" sz="1400" dirty="0"/>
              <a:t>1</a:t>
            </a:r>
            <a:r>
              <a:rPr kumimoji="1" lang="zh-CN" altLang="en-US" sz="1400" dirty="0"/>
              <a:t>）。在前两种情况下，我们回写第一个单词以将其添加到空闲列表中，否则跳到下一个单元格。</a:t>
            </a:r>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a:solidFill>
                  <a:schemeClr val="tx1">
                    <a:lumMod val="65000"/>
                    <a:lumOff val="35000"/>
                  </a:schemeClr>
                </a:solidFill>
                <a:latin typeface="+mn-ea"/>
                <a:cs typeface="+mn-ea"/>
              </a:rPr>
              <a:t>MMTK</a:t>
            </a:r>
          </a:p>
        </p:txBody>
      </p:sp>
      <p:sp>
        <p:nvSpPr>
          <p:cNvPr id="6" name="文本框 5"/>
          <p:cNvSpPr txBox="1"/>
          <p:nvPr/>
        </p:nvSpPr>
        <p:spPr>
          <a:xfrm flipH="1">
            <a:off x="386254" y="1023602"/>
            <a:ext cx="8481019" cy="954107"/>
          </a:xfrm>
          <a:prstGeom prst="rect">
            <a:avLst/>
          </a:prstGeom>
          <a:noFill/>
        </p:spPr>
        <p:txBody>
          <a:bodyPr wrap="square" rtlCol="0">
            <a:spAutoFit/>
          </a:bodyPr>
          <a:lstStyle/>
          <a:p>
            <a:r>
              <a:rPr kumimoji="1" lang="zh-CN" altLang="en-US" sz="1400" dirty="0"/>
              <a:t>我们在</a:t>
            </a:r>
            <a:r>
              <a:rPr kumimoji="1" lang="en-US" altLang="zh-CN" sz="1400" dirty="0" err="1"/>
              <a:t>Jikes</a:t>
            </a:r>
            <a:r>
              <a:rPr kumimoji="1" lang="zh-CN" altLang="en-US" sz="1400" dirty="0"/>
              <a:t>的</a:t>
            </a:r>
            <a:r>
              <a:rPr kumimoji="1" lang="en-US" altLang="zh-CN" sz="1400" dirty="0"/>
              <a:t>MMTKGC</a:t>
            </a:r>
            <a:r>
              <a:rPr kumimoji="1" lang="zh-CN" altLang="en-US" sz="1400" dirty="0"/>
              <a:t>框架中实现了一个新的计划</a:t>
            </a:r>
            <a:r>
              <a:rPr kumimoji="1" lang="en-US" altLang="zh-CN" sz="1400" dirty="0"/>
              <a:t>[41]</a:t>
            </a:r>
            <a:r>
              <a:rPr kumimoji="1" lang="zh-CN" altLang="en-US" sz="1400" dirty="0"/>
              <a:t>。计划描述了组成堆的空间，以及每个堆的分配和</a:t>
            </a:r>
            <a:r>
              <a:rPr kumimoji="1" lang="en-US" altLang="zh-CN" sz="1400" dirty="0"/>
              <a:t>GC</a:t>
            </a:r>
            <a:r>
              <a:rPr kumimoji="1" lang="zh-CN" altLang="en-US" sz="1400" dirty="0"/>
              <a:t>策略。我们的工作基于</a:t>
            </a:r>
            <a:r>
              <a:rPr kumimoji="1" lang="en-US" altLang="zh-CN" sz="1400" dirty="0" err="1"/>
              <a:t>MarkSweep</a:t>
            </a:r>
            <a:r>
              <a:rPr kumimoji="1" lang="zh-CN" altLang="en-US" sz="1400" dirty="0"/>
              <a:t>收集器，它由</a:t>
            </a:r>
            <a:r>
              <a:rPr kumimoji="1" lang="en-US" altLang="zh-CN" sz="1400" dirty="0"/>
              <a:t>9</a:t>
            </a:r>
            <a:r>
              <a:rPr kumimoji="1" lang="zh-CN" altLang="en-US" sz="1400" dirty="0"/>
              <a:t>个空间组成，包括大对象空间、代码空间和不朽空间。我们的收集器跟踪所有这些空间，但是只回收主</a:t>
            </a:r>
            <a:r>
              <a:rPr kumimoji="1" lang="en-US" altLang="zh-CN" sz="1400" dirty="0" err="1"/>
              <a:t>MarkSweep</a:t>
            </a:r>
            <a:r>
              <a:rPr kumimoji="1" lang="zh-CN" altLang="en-US" sz="1400" dirty="0"/>
              <a:t>空间（其中包含最新分配的对象）。其他空间，例如代码空间，仍然由</a:t>
            </a:r>
            <a:r>
              <a:rPr kumimoji="1" lang="en-US" altLang="zh-CN" sz="1400" dirty="0" err="1"/>
              <a:t>Jikes</a:t>
            </a:r>
            <a:r>
              <a:rPr kumimoji="1" lang="zh-CN" altLang="en-US" sz="1400" dirty="0"/>
              <a:t>管理，但是没有根本原因不能使用</a:t>
            </a:r>
            <a:r>
              <a:rPr kumimoji="1" lang="en-US" altLang="zh-CN" sz="1400" dirty="0"/>
              <a:t>GC</a:t>
            </a:r>
            <a:r>
              <a:rPr kumimoji="1" lang="zh-CN" altLang="en-US" sz="1400" dirty="0"/>
              <a:t>单元。</a:t>
            </a:r>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95566" y="1989343"/>
            <a:ext cx="2750820" cy="583565"/>
          </a:xfrm>
          <a:prstGeom prst="rect">
            <a:avLst/>
          </a:prstGeom>
        </p:spPr>
        <p:txBody>
          <a:bodyPr wrap="none">
            <a:spAutoFit/>
          </a:bodyPr>
          <a:lstStyle/>
          <a:p>
            <a:pPr lvl="0" algn="r" defTabSz="914400" fontAlgn="base">
              <a:spcBef>
                <a:spcPct val="0"/>
              </a:spcBef>
              <a:spcAft>
                <a:spcPct val="0"/>
              </a:spcAft>
            </a:pPr>
            <a:r>
              <a:rPr lang="en-US" altLang="zh-CN" sz="3200" b="1" dirty="0" smtClean="0">
                <a:solidFill>
                  <a:schemeClr val="tx1">
                    <a:lumMod val="65000"/>
                    <a:lumOff val="35000"/>
                  </a:schemeClr>
                </a:solidFill>
                <a:latin typeface="+mn-ea"/>
                <a:cs typeface="+mn-ea"/>
              </a:rPr>
              <a:t>Introduction</a:t>
            </a:r>
            <a:endParaRPr lang="zh-CN" altLang="zh-CN" sz="3200" b="1" dirty="0">
              <a:solidFill>
                <a:schemeClr val="tx1">
                  <a:lumMod val="65000"/>
                  <a:lumOff val="35000"/>
                </a:schemeClr>
              </a:solidFill>
              <a:latin typeface="Arial" panose="020B0604020202020204" pitchFamily="34" charset="0"/>
              <a:cs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4"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a:solidFill>
                  <a:schemeClr val="tx1">
                    <a:lumMod val="65000"/>
                    <a:lumOff val="35000"/>
                  </a:schemeClr>
                </a:solidFill>
                <a:latin typeface="+mn-ea"/>
                <a:cs typeface="+mn-ea"/>
              </a:rPr>
              <a:t>Putting It All Together</a:t>
            </a:r>
          </a:p>
        </p:txBody>
      </p:sp>
      <p:sp>
        <p:nvSpPr>
          <p:cNvPr id="6" name="文本框 5"/>
          <p:cNvSpPr txBox="1"/>
          <p:nvPr/>
        </p:nvSpPr>
        <p:spPr>
          <a:xfrm flipH="1">
            <a:off x="386254" y="1023602"/>
            <a:ext cx="8481019" cy="2677656"/>
          </a:xfrm>
          <a:prstGeom prst="rect">
            <a:avLst/>
          </a:prstGeom>
          <a:noFill/>
        </p:spPr>
        <p:txBody>
          <a:bodyPr wrap="square" rtlCol="0">
            <a:spAutoFit/>
          </a:bodyPr>
          <a:lstStyle/>
          <a:p>
            <a:r>
              <a:rPr kumimoji="1" lang="zh-CN" altLang="en-US" sz="1400" dirty="0"/>
              <a:t>随着</a:t>
            </a:r>
            <a:r>
              <a:rPr kumimoji="1" lang="en-US" altLang="zh-CN" sz="1400" dirty="0" err="1"/>
              <a:t>JikesRVM</a:t>
            </a:r>
            <a:r>
              <a:rPr kumimoji="1" lang="zh-CN" altLang="en-US" sz="1400" dirty="0"/>
              <a:t>的修改和</a:t>
            </a:r>
            <a:r>
              <a:rPr kumimoji="1" lang="en-US" altLang="zh-CN" sz="1400" dirty="0"/>
              <a:t>GC</a:t>
            </a:r>
            <a:r>
              <a:rPr kumimoji="1" lang="zh-CN" altLang="en-US" sz="1400" dirty="0"/>
              <a:t>单元的就位，缺少的部分是允许两者进行通信。这通过我们集成到内核的</a:t>
            </a:r>
            <a:r>
              <a:rPr kumimoji="1" lang="en-US" altLang="zh-CN" sz="1400" dirty="0"/>
              <a:t>Linux</a:t>
            </a:r>
            <a:r>
              <a:rPr kumimoji="1" lang="zh-CN" altLang="en-US" sz="1400" dirty="0"/>
              <a:t>驱动程序实现。此驱动程序安装进程可以写入的字符设备，以便初始化</a:t>
            </a:r>
            <a:r>
              <a:rPr kumimoji="1" lang="en-US" altLang="zh-CN" sz="1400" dirty="0"/>
              <a:t>GC</a:t>
            </a:r>
            <a:r>
              <a:rPr kumimoji="1" lang="zh-CN" altLang="en-US" sz="1400" dirty="0"/>
              <a:t>单元的设置、启动</a:t>
            </a:r>
            <a:r>
              <a:rPr kumimoji="1" lang="en-US" altLang="zh-CN" sz="1400" dirty="0"/>
              <a:t>GC</a:t>
            </a:r>
            <a:r>
              <a:rPr kumimoji="1" lang="zh-CN" altLang="en-US" sz="1400" dirty="0"/>
              <a:t>并轮询其状态。当进程访问设备时，驱动程序读取其进程状态，包括页表基本寄存器和状态位，这些状态位被写入</a:t>
            </a:r>
            <a:r>
              <a:rPr kumimoji="1" lang="en-US" altLang="zh-CN" sz="1400" dirty="0"/>
              <a:t>GC</a:t>
            </a:r>
            <a:r>
              <a:rPr kumimoji="1" lang="zh-CN" altLang="en-US" sz="1400" dirty="0"/>
              <a:t>单元中的内存映射寄存器，并用于配置其页表遍历器。这允许</a:t>
            </a:r>
            <a:r>
              <a:rPr kumimoji="1" lang="en-US" altLang="zh-CN" sz="1400" dirty="0"/>
              <a:t>GC</a:t>
            </a:r>
            <a:r>
              <a:rPr kumimoji="1" lang="zh-CN" altLang="en-US" sz="1400" dirty="0"/>
              <a:t>单元在与</a:t>
            </a:r>
            <a:r>
              <a:rPr kumimoji="1" lang="en-US" altLang="zh-CN" sz="1400" dirty="0"/>
              <a:t>CPU</a:t>
            </a:r>
            <a:r>
              <a:rPr kumimoji="1" lang="zh-CN" altLang="en-US" sz="1400" dirty="0"/>
              <a:t>上的进程相同的地址空间中操作。 </a:t>
            </a:r>
          </a:p>
          <a:p>
            <a:r>
              <a:rPr kumimoji="1" lang="zh-CN" altLang="en-US" sz="1400" dirty="0"/>
              <a:t/>
            </a:r>
            <a:br>
              <a:rPr kumimoji="1" lang="zh-CN" altLang="en-US" sz="1400" dirty="0"/>
            </a:br>
            <a:r>
              <a:rPr kumimoji="1" lang="zh-CN" altLang="en-US" sz="1400" dirty="0"/>
              <a:t>当在引导时初始化驱动程序时，它在物理内存中分配溢出区域，然后将溢出区域的边界传递给</a:t>
            </a:r>
            <a:r>
              <a:rPr kumimoji="1" lang="en-US" altLang="zh-CN" sz="1400" dirty="0"/>
              <a:t>GC</a:t>
            </a:r>
            <a:r>
              <a:rPr kumimoji="1" lang="zh-CN" altLang="en-US" sz="1400" dirty="0"/>
              <a:t>单元。这个区域必须在物理内存中是连续的，并且我们当前默认地分配静态</a:t>
            </a:r>
            <a:r>
              <a:rPr kumimoji="1" lang="en-US" altLang="zh-CN" sz="1400" dirty="0"/>
              <a:t>4MB</a:t>
            </a:r>
            <a:r>
              <a:rPr kumimoji="1" lang="zh-CN" altLang="en-US" sz="1400" dirty="0"/>
              <a:t>范围（完整的实现可以动态地分配额外的内存）。为了与驱动程序通信，我们还使用</a:t>
            </a:r>
            <a:r>
              <a:rPr kumimoji="1" lang="en-US" altLang="zh-CN" sz="1400" dirty="0"/>
              <a:t>C</a:t>
            </a:r>
            <a:r>
              <a:rPr kumimoji="1" lang="zh-CN" altLang="en-US" sz="1400" dirty="0"/>
              <a:t>库（</a:t>
            </a:r>
            <a:r>
              <a:rPr kumimoji="1" lang="en-US" altLang="zh-CN" sz="1400" dirty="0" err="1"/>
              <a:t>libhwgc.so</a:t>
            </a:r>
            <a:r>
              <a:rPr kumimoji="1" lang="zh-CN" altLang="en-US" sz="1400" dirty="0"/>
              <a:t>）扩展</a:t>
            </a:r>
            <a:r>
              <a:rPr kumimoji="1" lang="en-US" altLang="zh-CN" sz="1400" dirty="0" err="1"/>
              <a:t>JikesRVM</a:t>
            </a:r>
            <a:r>
              <a:rPr kumimoji="1" lang="zh-CN" altLang="en-US" sz="1400" dirty="0"/>
              <a:t>。我们的</a:t>
            </a:r>
            <a:r>
              <a:rPr kumimoji="1" lang="en-US" altLang="zh-CN" sz="1400" dirty="0" err="1"/>
              <a:t>MMTk</a:t>
            </a:r>
            <a:r>
              <a:rPr kumimoji="1" lang="zh-CN" altLang="en-US" sz="1400" dirty="0"/>
              <a:t>计划使用</a:t>
            </a:r>
            <a:r>
              <a:rPr kumimoji="1" lang="en-US" altLang="zh-CN" sz="1400" dirty="0" err="1"/>
              <a:t>Jikes</a:t>
            </a:r>
            <a:r>
              <a:rPr kumimoji="1" lang="zh-CN" altLang="en-US" sz="1400" dirty="0"/>
              <a:t>的</a:t>
            </a:r>
            <a:r>
              <a:rPr kumimoji="1" lang="en-US" altLang="zh-CN" sz="1400" dirty="0" err="1"/>
              <a:t>SysCall</a:t>
            </a:r>
            <a:r>
              <a:rPr kumimoji="1" lang="zh-CN" altLang="en-US" sz="1400" dirty="0"/>
              <a:t>外部函数接口调用这个</a:t>
            </a:r>
            <a:r>
              <a:rPr kumimoji="1" lang="en-US" altLang="zh-CN" sz="1400" dirty="0"/>
              <a:t>C</a:t>
            </a:r>
            <a:r>
              <a:rPr kumimoji="1" lang="zh-CN" altLang="en-US" sz="1400" dirty="0"/>
              <a:t>库，该</a:t>
            </a:r>
            <a:r>
              <a:rPr kumimoji="1" lang="en-US" altLang="zh-CN" sz="1400" dirty="0"/>
              <a:t>C</a:t>
            </a:r>
            <a:r>
              <a:rPr kumimoji="1" lang="zh-CN" altLang="en-US" sz="1400" dirty="0"/>
              <a:t>库又与驱动程序通信以配置硬件收集器（例如，设置指向</a:t>
            </a:r>
            <a:r>
              <a:rPr kumimoji="1" lang="en-US" altLang="zh-CN" sz="1400" dirty="0" err="1"/>
              <a:t>hwgc</a:t>
            </a:r>
            <a:r>
              <a:rPr kumimoji="1" lang="zh-CN" altLang="en-US" sz="1400" dirty="0"/>
              <a:t>空间的指针），并启动新的收集。通过替换</a:t>
            </a:r>
            <a:r>
              <a:rPr kumimoji="1" lang="en-US" altLang="zh-CN" sz="1400" dirty="0" err="1"/>
              <a:t>libhwgc</a:t>
            </a:r>
            <a:r>
              <a:rPr kumimoji="1" lang="zh-CN" altLang="en-US" sz="1400" dirty="0"/>
              <a:t>，我们可以交换</a:t>
            </a:r>
            <a:r>
              <a:rPr kumimoji="1" lang="en-US" altLang="zh-CN" sz="1400" dirty="0"/>
              <a:t>GC</a:t>
            </a:r>
            <a:r>
              <a:rPr kumimoji="1" lang="zh-CN" altLang="en-US" sz="1400" dirty="0"/>
              <a:t>的软件实现，以及执行硬件单元的软件检查（或生成堆的快照）的版本。这种方法有助于调试。</a:t>
            </a:r>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r>
              <a:rPr lang="en-US" altLang="zh-CN" sz="1800" b="1" dirty="0">
                <a:solidFill>
                  <a:schemeClr val="tx1">
                    <a:lumMod val="65000"/>
                    <a:lumOff val="35000"/>
                  </a:schemeClr>
                </a:solidFill>
                <a:latin typeface="+mn-ea"/>
                <a:cs typeface="+mn-ea"/>
              </a:rPr>
              <a:t>Evaluation</a:t>
            </a:r>
            <a:endParaRPr lang="zh-CN" altLang="zh-CN" sz="1800" b="1" dirty="0">
              <a:solidFill>
                <a:schemeClr val="tx1">
                  <a:lumMod val="65000"/>
                  <a:lumOff val="35000"/>
                </a:schemeClr>
              </a:solidFill>
              <a:latin typeface="+mn-ea"/>
              <a:cs typeface="+mn-ea"/>
            </a:endParaRPr>
          </a:p>
        </p:txBody>
      </p:sp>
      <p:sp>
        <p:nvSpPr>
          <p:cNvPr id="6" name="文本框 5"/>
          <p:cNvSpPr txBox="1"/>
          <p:nvPr/>
        </p:nvSpPr>
        <p:spPr>
          <a:xfrm flipH="1">
            <a:off x="386254" y="1023602"/>
            <a:ext cx="8481019" cy="3000821"/>
          </a:xfrm>
          <a:prstGeom prst="rect">
            <a:avLst/>
          </a:prstGeom>
          <a:noFill/>
        </p:spPr>
        <p:txBody>
          <a:bodyPr wrap="square" rtlCol="0">
            <a:spAutoFit/>
          </a:bodyPr>
          <a:lstStyle/>
          <a:p>
            <a:r>
              <a:rPr lang="zh-CN" altLang="zh-CN" dirty="0"/>
              <a:t>为了评估我们的设计，我们在基于</a:t>
            </a:r>
            <a:r>
              <a:rPr lang="en-US" altLang="zh-CN" dirty="0"/>
              <a:t>FPGA</a:t>
            </a:r>
            <a:r>
              <a:rPr lang="zh-CN" altLang="zh-CN" dirty="0"/>
              <a:t>的仿真中运行它，在</a:t>
            </a:r>
            <a:r>
              <a:rPr lang="en-US" altLang="zh-CN" dirty="0"/>
              <a:t>Amazon EC2 F1</a:t>
            </a:r>
            <a:r>
              <a:rPr lang="zh-CN" altLang="zh-CN" dirty="0"/>
              <a:t>实例上使用名为</a:t>
            </a:r>
            <a:r>
              <a:rPr lang="en-US" altLang="zh-CN" dirty="0" err="1"/>
              <a:t>FireSim</a:t>
            </a:r>
            <a:r>
              <a:rPr lang="en-US" altLang="zh-CN" dirty="0"/>
              <a:t>[46]</a:t>
            </a:r>
            <a:r>
              <a:rPr lang="zh-CN" altLang="zh-CN" dirty="0"/>
              <a:t>的仿真框架。</a:t>
            </a:r>
            <a:r>
              <a:rPr lang="en-US" altLang="zh-CN" dirty="0" err="1"/>
              <a:t>FireSim</a:t>
            </a:r>
            <a:r>
              <a:rPr lang="zh-CN" altLang="zh-CN" dirty="0"/>
              <a:t>使我们能够以高达</a:t>
            </a:r>
            <a:r>
              <a:rPr lang="en-US" altLang="zh-CN" dirty="0"/>
              <a:t>125MHz</a:t>
            </a:r>
            <a:r>
              <a:rPr lang="zh-CN" altLang="zh-CN" dirty="0"/>
              <a:t>的有效模拟速率运行周期精确的模拟。而我们目标</a:t>
            </a:r>
            <a:r>
              <a:rPr lang="en-US" altLang="zh-CN" dirty="0"/>
              <a:t>RTL</a:t>
            </a:r>
            <a:r>
              <a:rPr lang="zh-CN" altLang="zh-CN" dirty="0"/>
              <a:t>在</a:t>
            </a:r>
            <a:r>
              <a:rPr lang="en-US" altLang="zh-CN" dirty="0"/>
              <a:t>FPGA</a:t>
            </a:r>
            <a:r>
              <a:rPr lang="zh-CN" altLang="zh-CN" dirty="0"/>
              <a:t>上精确地执行循环，</a:t>
            </a:r>
            <a:r>
              <a:rPr lang="en-US" altLang="zh-CN" dirty="0" err="1"/>
              <a:t>FireSim</a:t>
            </a:r>
            <a:r>
              <a:rPr lang="zh-CN" altLang="zh-CN" dirty="0"/>
              <a:t>为存储系统提供定时模型（尤其是</a:t>
            </a:r>
            <a:r>
              <a:rPr lang="en-US" altLang="zh-CN" dirty="0"/>
              <a:t>DRAM</a:t>
            </a:r>
            <a:r>
              <a:rPr lang="zh-CN" altLang="zh-CN" dirty="0"/>
              <a:t>和存储器控制器定时）。这个框架类似于</a:t>
            </a:r>
            <a:r>
              <a:rPr lang="en-US" altLang="zh-CN" dirty="0"/>
              <a:t>DRAM</a:t>
            </a:r>
            <a:r>
              <a:rPr lang="zh-CN" altLang="zh-CN" dirty="0"/>
              <a:t>模拟器，例如</a:t>
            </a:r>
            <a:r>
              <a:rPr lang="en-US" altLang="zh-CN" dirty="0" err="1"/>
              <a:t>DRAMSim</a:t>
            </a:r>
            <a:r>
              <a:rPr lang="en-US" altLang="zh-CN" dirty="0"/>
              <a:t>[47]</a:t>
            </a:r>
            <a:r>
              <a:rPr lang="zh-CN" altLang="zh-CN" dirty="0"/>
              <a:t>，但是以</a:t>
            </a:r>
            <a:r>
              <a:rPr lang="en-US" altLang="zh-CN" dirty="0"/>
              <a:t>FPGA</a:t>
            </a:r>
            <a:r>
              <a:rPr lang="zh-CN" altLang="zh-CN" dirty="0"/>
              <a:t>的速度运行，并且使用</a:t>
            </a:r>
            <a:r>
              <a:rPr lang="en-US" altLang="zh-CN" dirty="0"/>
              <a:t>FAME</a:t>
            </a:r>
            <a:r>
              <a:rPr lang="zh-CN" altLang="zh-CN" dirty="0"/>
              <a:t>风格的方法来调整目标定时以匹配模型</a:t>
            </a:r>
            <a:r>
              <a:rPr lang="en-US" altLang="zh-CN" dirty="0"/>
              <a:t>[48]</a:t>
            </a:r>
            <a:r>
              <a:rPr lang="zh-CN" altLang="zh-CN" dirty="0"/>
              <a:t>。</a:t>
            </a:r>
            <a:endParaRPr lang="en-US" altLang="zh-CN" dirty="0"/>
          </a:p>
          <a:p>
            <a:endParaRPr lang="zh-CN" altLang="zh-CN" dirty="0"/>
          </a:p>
          <a:p>
            <a:r>
              <a:rPr lang="zh-CN" altLang="zh-CN" dirty="0"/>
              <a:t>表</a:t>
            </a:r>
            <a:r>
              <a:rPr lang="en-US" altLang="zh-CN" dirty="0"/>
              <a:t>I</a:t>
            </a:r>
            <a:r>
              <a:rPr lang="zh-CN" altLang="zh-CN" dirty="0"/>
              <a:t>显示了我们的</a:t>
            </a:r>
            <a:r>
              <a:rPr lang="en-US" altLang="zh-CN" dirty="0" err="1"/>
              <a:t>RocketChip</a:t>
            </a:r>
            <a:r>
              <a:rPr lang="en-US" altLang="zh-CN" dirty="0"/>
              <a:t> SoC</a:t>
            </a:r>
            <a:r>
              <a:rPr lang="zh-CN" altLang="zh-CN" dirty="0"/>
              <a:t>的配置以及我们使用的内存模型的参数。我们比较了顺序火箭内核，它可与</a:t>
            </a:r>
            <a:r>
              <a:rPr lang="en-US" altLang="zh-CN" dirty="0"/>
              <a:t>BIG..</a:t>
            </a:r>
            <a:r>
              <a:rPr lang="zh-CN" altLang="zh-CN" dirty="0"/>
              <a:t>设置中的小</a:t>
            </a:r>
            <a:r>
              <a:rPr lang="en-US" altLang="zh-CN" dirty="0"/>
              <a:t>/</a:t>
            </a:r>
            <a:r>
              <a:rPr lang="zh-CN" altLang="zh-CN" dirty="0"/>
              <a:t>弱内核进行比较。我们认为这个基线是合适的：对使用</a:t>
            </a:r>
            <a:r>
              <a:rPr lang="en-US" altLang="zh-CN" dirty="0" err="1"/>
              <a:t>DRAMSim</a:t>
            </a:r>
            <a:r>
              <a:rPr lang="zh-CN" altLang="zh-CN" dirty="0"/>
              <a:t>在老版本火箭芯片的</a:t>
            </a:r>
            <a:r>
              <a:rPr lang="en-US" altLang="zh-CN" dirty="0"/>
              <a:t>BOOM</a:t>
            </a:r>
            <a:r>
              <a:rPr lang="zh-CN" altLang="zh-CN" dirty="0"/>
              <a:t>无序内核上运行堆快照的初步分析表明，它的平均性能仅优于火箭</a:t>
            </a:r>
            <a:r>
              <a:rPr lang="en-US" altLang="zh-CN" dirty="0"/>
              <a:t>12%[49]</a:t>
            </a:r>
            <a:r>
              <a:rPr lang="zh-CN" altLang="zh-CN" dirty="0"/>
              <a:t>。这可能是令人惊讶的，但是英特尔系统已经证实了</a:t>
            </a:r>
            <a:r>
              <a:rPr lang="en-US" altLang="zh-CN" dirty="0"/>
              <a:t>GC</a:t>
            </a:r>
            <a:r>
              <a:rPr lang="zh-CN" altLang="zh-CN" dirty="0"/>
              <a:t>无序内核的有限好处</a:t>
            </a:r>
            <a:r>
              <a:rPr lang="en-US" altLang="zh-CN" dirty="0"/>
              <a:t>[3]</a:t>
            </a:r>
            <a:r>
              <a:rPr lang="zh-CN" altLang="zh-CN" dirty="0"/>
              <a:t>。</a:t>
            </a:r>
            <a:endParaRPr lang="en-US" altLang="zh-CN" dirty="0"/>
          </a:p>
          <a:p>
            <a:endParaRPr lang="zh-CN" altLang="zh-CN" dirty="0"/>
          </a:p>
          <a:p>
            <a:r>
              <a:rPr lang="zh-CN" altLang="zh-CN" dirty="0"/>
              <a:t>我们的原型和评估的目标是</a:t>
            </a:r>
            <a:r>
              <a:rPr lang="en-US" altLang="zh-CN" dirty="0"/>
              <a:t>(1)</a:t>
            </a:r>
            <a:r>
              <a:rPr lang="zh-CN" altLang="zh-CN" dirty="0"/>
              <a:t>展示我们的装置在</a:t>
            </a:r>
            <a:r>
              <a:rPr lang="en-US" altLang="zh-CN" dirty="0"/>
              <a:t>GC</a:t>
            </a:r>
            <a:r>
              <a:rPr lang="zh-CN" altLang="zh-CN" dirty="0"/>
              <a:t>性能和面积使用方面的潜在效率，</a:t>
            </a:r>
            <a:r>
              <a:rPr lang="en-US" altLang="zh-CN" dirty="0"/>
              <a:t>(2)</a:t>
            </a:r>
            <a:r>
              <a:rPr lang="zh-CN" altLang="zh-CN" dirty="0"/>
              <a:t>描述参数的设计空间，</a:t>
            </a:r>
            <a:r>
              <a:rPr lang="en-US" altLang="zh-CN" dirty="0"/>
              <a:t>(3)</a:t>
            </a:r>
            <a:r>
              <a:rPr lang="zh-CN" altLang="zh-CN" dirty="0"/>
              <a:t>表明这些好处可以在不损害</a:t>
            </a:r>
            <a:r>
              <a:rPr lang="en-US" altLang="zh-CN" dirty="0"/>
              <a:t>SoC</a:t>
            </a:r>
            <a:r>
              <a:rPr lang="zh-CN" altLang="zh-CN" dirty="0"/>
              <a:t>的情况下获得。虽然我们将我们的设计集成到</a:t>
            </a:r>
            <a:r>
              <a:rPr lang="en-US" altLang="zh-CN" dirty="0" err="1"/>
              <a:t>RocketChip</a:t>
            </a:r>
            <a:r>
              <a:rPr lang="zh-CN" altLang="zh-CN" dirty="0"/>
              <a:t>中，但我们的目标不是改进这个特定的系统，而是理解</a:t>
            </a:r>
            <a:r>
              <a:rPr lang="en-US" altLang="zh-CN" dirty="0"/>
              <a:t>GC</a:t>
            </a:r>
            <a:r>
              <a:rPr lang="zh-CN" altLang="zh-CN" dirty="0"/>
              <a:t>单元设计的高级估计和权衡。</a:t>
            </a:r>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r>
              <a:rPr lang="en-US" altLang="zh-CN" sz="1800" b="1" dirty="0">
                <a:solidFill>
                  <a:schemeClr val="tx1">
                    <a:lumMod val="65000"/>
                    <a:lumOff val="35000"/>
                  </a:schemeClr>
                </a:solidFill>
                <a:latin typeface="+mn-ea"/>
                <a:cs typeface="+mn-ea"/>
              </a:rPr>
              <a:t>Evaluation</a:t>
            </a:r>
            <a:endParaRPr lang="zh-CN" altLang="zh-CN" sz="1800" b="1" dirty="0">
              <a:solidFill>
                <a:schemeClr val="tx1">
                  <a:lumMod val="65000"/>
                  <a:lumOff val="35000"/>
                </a:schemeClr>
              </a:solidFill>
              <a:latin typeface="+mn-ea"/>
              <a:cs typeface="+mn-ea"/>
            </a:endParaRPr>
          </a:p>
        </p:txBody>
      </p:sp>
      <p:sp>
        <p:nvSpPr>
          <p:cNvPr id="6" name="文本框 5"/>
          <p:cNvSpPr txBox="1"/>
          <p:nvPr/>
        </p:nvSpPr>
        <p:spPr>
          <a:xfrm flipH="1">
            <a:off x="386253" y="1023602"/>
            <a:ext cx="4253479" cy="3831818"/>
          </a:xfrm>
          <a:prstGeom prst="rect">
            <a:avLst/>
          </a:prstGeom>
          <a:noFill/>
        </p:spPr>
        <p:txBody>
          <a:bodyPr wrap="square" rtlCol="0">
            <a:spAutoFit/>
          </a:bodyPr>
          <a:lstStyle/>
          <a:p>
            <a:r>
              <a:rPr lang="en-US" altLang="zh-CN" b="1" dirty="0"/>
              <a:t>A.</a:t>
            </a:r>
            <a:r>
              <a:rPr lang="zh-CN" altLang="zh-CN" b="1" dirty="0"/>
              <a:t>垃圾收集性能</a:t>
            </a:r>
            <a:endParaRPr lang="en-US" altLang="zh-CN" b="1" dirty="0"/>
          </a:p>
          <a:p>
            <a:endParaRPr lang="zh-CN" altLang="zh-CN" dirty="0"/>
          </a:p>
          <a:p>
            <a:r>
              <a:rPr lang="zh-CN" altLang="zh-CN" b="1" dirty="0"/>
              <a:t>方法</a:t>
            </a:r>
            <a:r>
              <a:rPr lang="en-US" altLang="zh-CN" b="1" dirty="0"/>
              <a:t>:</a:t>
            </a:r>
            <a:r>
              <a:rPr lang="zh-CN" altLang="zh-CN" dirty="0"/>
              <a:t>我们使用运行在</a:t>
            </a:r>
            <a:r>
              <a:rPr lang="en-US" altLang="zh-CN" dirty="0" err="1"/>
              <a:t>JikesRVM</a:t>
            </a:r>
            <a:r>
              <a:rPr lang="zh-CN" altLang="zh-CN" dirty="0"/>
              <a:t>版本上的</a:t>
            </a:r>
            <a:r>
              <a:rPr lang="en-US" altLang="zh-CN" dirty="0"/>
              <a:t>DaCapo</a:t>
            </a:r>
            <a:r>
              <a:rPr lang="zh-CN" altLang="zh-CN" dirty="0"/>
              <a:t>基准</a:t>
            </a:r>
            <a:r>
              <a:rPr lang="en-US" altLang="zh-CN" dirty="0"/>
              <a:t>[16]</a:t>
            </a:r>
            <a:r>
              <a:rPr lang="zh-CN" altLang="zh-CN" dirty="0"/>
              <a:t>子集来评估性能。我们在最大</a:t>
            </a:r>
            <a:r>
              <a:rPr lang="en-US" altLang="zh-CN" dirty="0"/>
              <a:t>200MB</a:t>
            </a:r>
            <a:r>
              <a:rPr lang="zh-CN" altLang="zh-CN" dirty="0"/>
              <a:t>的堆上使用较小的基准大小，并在基准执行期间跨所有</a:t>
            </a:r>
            <a:r>
              <a:rPr lang="en-US" altLang="zh-CN" dirty="0"/>
              <a:t>GC</a:t>
            </a:r>
            <a:r>
              <a:rPr lang="zh-CN" altLang="zh-CN" dirty="0"/>
              <a:t>暂停平均使用。</a:t>
            </a:r>
          </a:p>
          <a:p>
            <a:r>
              <a:rPr lang="zh-CN" altLang="zh-CN" dirty="0"/>
              <a:t>我们的</a:t>
            </a:r>
            <a:r>
              <a:rPr lang="en-US" altLang="zh-CN" dirty="0" err="1"/>
              <a:t>JikesRVM</a:t>
            </a:r>
            <a:r>
              <a:rPr lang="zh-CN" altLang="zh-CN" dirty="0"/>
              <a:t>端口不包括优化</a:t>
            </a:r>
            <a:r>
              <a:rPr lang="en-US" altLang="zh-CN" dirty="0"/>
              <a:t>JIT</a:t>
            </a:r>
            <a:r>
              <a:rPr lang="zh-CN" altLang="zh-CN" dirty="0"/>
              <a:t>编译器。当</a:t>
            </a:r>
            <a:r>
              <a:rPr lang="en-US" altLang="zh-CN" dirty="0" err="1"/>
              <a:t>Jikes</a:t>
            </a:r>
            <a:r>
              <a:rPr lang="en-US" altLang="zh-CN" dirty="0"/>
              <a:t> </a:t>
            </a:r>
            <a:r>
              <a:rPr lang="en-US" altLang="zh-CN" dirty="0" err="1"/>
              <a:t>jit</a:t>
            </a:r>
            <a:r>
              <a:rPr lang="zh-CN" altLang="zh-CN" dirty="0"/>
              <a:t>编译自己时，这会导致</a:t>
            </a:r>
            <a:r>
              <a:rPr lang="en-US" altLang="zh-CN" dirty="0"/>
              <a:t>GC</a:t>
            </a:r>
            <a:r>
              <a:rPr lang="zh-CN" altLang="zh-CN" dirty="0"/>
              <a:t>的</a:t>
            </a:r>
            <a:r>
              <a:rPr lang="en-US" altLang="zh-CN" dirty="0"/>
              <a:t>CPU</a:t>
            </a:r>
            <a:r>
              <a:rPr lang="zh-CN" altLang="zh-CN" dirty="0"/>
              <a:t>版本基线变慢。因此，我们用</a:t>
            </a:r>
            <a:r>
              <a:rPr lang="en-US" altLang="zh-CN" dirty="0"/>
              <a:t>C</a:t>
            </a:r>
            <a:r>
              <a:rPr lang="zh-CN" altLang="zh-CN" dirty="0"/>
              <a:t>重写了</a:t>
            </a:r>
            <a:r>
              <a:rPr lang="en-US" altLang="zh-CN" dirty="0" err="1"/>
              <a:t>Jikes</a:t>
            </a:r>
            <a:r>
              <a:rPr lang="zh-CN" altLang="zh-CN" dirty="0"/>
              <a:t>的</a:t>
            </a:r>
            <a:r>
              <a:rPr lang="en-US" altLang="zh-CN" dirty="0"/>
              <a:t>GC</a:t>
            </a:r>
            <a:r>
              <a:rPr lang="zh-CN" altLang="zh-CN" dirty="0"/>
              <a:t>，用</a:t>
            </a:r>
            <a:r>
              <a:rPr lang="en-US" altLang="zh-CN" dirty="0"/>
              <a:t>-03</a:t>
            </a:r>
            <a:r>
              <a:rPr lang="zh-CN" altLang="zh-CN" dirty="0"/>
              <a:t>编译它，并使用相同的</a:t>
            </a:r>
            <a:r>
              <a:rPr lang="en-US" altLang="zh-CN" dirty="0" err="1"/>
              <a:t>libhwgc</a:t>
            </a:r>
            <a:r>
              <a:rPr lang="zh-CN" altLang="zh-CN" dirty="0"/>
              <a:t>将它链接到</a:t>
            </a:r>
            <a:r>
              <a:rPr lang="en-US" altLang="zh-CN" dirty="0"/>
              <a:t>JVM</a:t>
            </a:r>
            <a:r>
              <a:rPr lang="zh-CN" altLang="zh-CN" dirty="0"/>
              <a:t>。所以我们用来与硬件单元通信的库。</a:t>
            </a:r>
            <a:endParaRPr lang="en-US" altLang="zh-CN" dirty="0"/>
          </a:p>
          <a:p>
            <a:endParaRPr lang="zh-CN" altLang="zh-CN" dirty="0"/>
          </a:p>
          <a:p>
            <a:r>
              <a:rPr lang="zh-CN" altLang="zh-CN" b="1" dirty="0"/>
              <a:t>总体性能</a:t>
            </a:r>
            <a:r>
              <a:rPr lang="en-US" altLang="zh-CN" b="1" dirty="0"/>
              <a:t>:</a:t>
            </a:r>
            <a:r>
              <a:rPr lang="zh-CN" altLang="zh-CN" dirty="0"/>
              <a:t>我们的基线</a:t>
            </a:r>
            <a:r>
              <a:rPr lang="en-US" altLang="zh-CN" dirty="0"/>
              <a:t>GC</a:t>
            </a:r>
            <a:r>
              <a:rPr lang="zh-CN" altLang="zh-CN" dirty="0"/>
              <a:t>单元设计包含</a:t>
            </a:r>
            <a:r>
              <a:rPr lang="en-US" altLang="zh-CN" dirty="0"/>
              <a:t>2</a:t>
            </a:r>
            <a:r>
              <a:rPr lang="zh-CN" altLang="zh-CN" dirty="0"/>
              <a:t>个清理器、</a:t>
            </a:r>
            <a:r>
              <a:rPr lang="en-US" altLang="zh-CN" dirty="0"/>
              <a:t>1,024</a:t>
            </a:r>
            <a:r>
              <a:rPr lang="zh-CN" altLang="zh-CN" dirty="0"/>
              <a:t>个条目标记队列、</a:t>
            </a:r>
            <a:r>
              <a:rPr lang="en-US" altLang="zh-CN" dirty="0"/>
              <a:t>16</a:t>
            </a:r>
            <a:r>
              <a:rPr lang="zh-CN" altLang="zh-CN" dirty="0"/>
              <a:t>个标记请求插槽、</a:t>
            </a:r>
            <a:r>
              <a:rPr lang="en-US" altLang="zh-CN" dirty="0"/>
              <a:t>32</a:t>
            </a:r>
            <a:r>
              <a:rPr lang="zh-CN" altLang="zh-CN" dirty="0"/>
              <a:t>个条目</a:t>
            </a:r>
            <a:r>
              <a:rPr lang="en-US" altLang="zh-CN" dirty="0"/>
              <a:t>TLBs</a:t>
            </a:r>
            <a:r>
              <a:rPr lang="zh-CN" altLang="zh-CN" dirty="0"/>
              <a:t>和</a:t>
            </a:r>
            <a:r>
              <a:rPr lang="en-US" altLang="zh-CN" dirty="0"/>
              <a:t>128</a:t>
            </a:r>
            <a:r>
              <a:rPr lang="zh-CN" altLang="zh-CN" dirty="0"/>
              <a:t>个条目共享</a:t>
            </a:r>
            <a:r>
              <a:rPr lang="en-US" altLang="zh-CN" dirty="0"/>
              <a:t>L2 TLB</a:t>
            </a:r>
            <a:r>
              <a:rPr lang="zh-CN" altLang="zh-CN" dirty="0"/>
              <a:t>。该配置在</a:t>
            </a:r>
            <a:r>
              <a:rPr lang="en-US" altLang="zh-CN" dirty="0"/>
              <a:t>mark and</a:t>
            </a:r>
            <a:r>
              <a:rPr lang="zh-CN" altLang="zh-CN" dirty="0"/>
              <a:t>上的性能比</a:t>
            </a:r>
            <a:r>
              <a:rPr lang="en-US" altLang="zh-CN" dirty="0"/>
              <a:t>Rocket</a:t>
            </a:r>
            <a:r>
              <a:rPr lang="zh-CN" altLang="zh-CN" dirty="0"/>
              <a:t>高出</a:t>
            </a:r>
            <a:r>
              <a:rPr lang="en-US" altLang="zh-CN" dirty="0"/>
              <a:t>4.2</a:t>
            </a:r>
            <a:r>
              <a:rPr lang="zh-CN" altLang="zh-CN" dirty="0"/>
              <a:t>倍</a:t>
            </a:r>
            <a:r>
              <a:rPr lang="en-US" altLang="zh-CN" dirty="0"/>
              <a:t>1.9x on sweep</a:t>
            </a:r>
            <a:r>
              <a:rPr lang="en-US" altLang="zh-CN" dirty="0">
                <a:solidFill>
                  <a:srgbClr val="FF0000"/>
                </a:solidFill>
              </a:rPr>
              <a:t>(</a:t>
            </a:r>
            <a:r>
              <a:rPr lang="zh-CN" altLang="zh-CN" dirty="0">
                <a:solidFill>
                  <a:srgbClr val="FF0000"/>
                </a:solidFill>
              </a:rPr>
              <a:t>图</a:t>
            </a:r>
            <a:r>
              <a:rPr lang="en-US" altLang="zh-CN" dirty="0">
                <a:solidFill>
                  <a:srgbClr val="FF0000"/>
                </a:solidFill>
              </a:rPr>
              <a:t>15)</a:t>
            </a:r>
            <a:r>
              <a:rPr lang="zh-CN" altLang="zh-CN" dirty="0"/>
              <a:t>。</a:t>
            </a:r>
            <a:endParaRPr lang="en-US" altLang="zh-CN" dirty="0"/>
          </a:p>
          <a:p>
            <a:endParaRPr lang="en-US" altLang="zh-CN" dirty="0"/>
          </a:p>
          <a:p>
            <a:endParaRPr lang="zh-CN" altLang="zh-CN"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2"/>
          <a:stretch>
            <a:fillRect/>
          </a:stretch>
        </p:blipFill>
        <p:spPr>
          <a:xfrm>
            <a:off x="4642945" y="1482531"/>
            <a:ext cx="4501055" cy="26860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r>
              <a:rPr lang="en-US" altLang="zh-CN" sz="1800" b="1" dirty="0">
                <a:solidFill>
                  <a:schemeClr val="tx1">
                    <a:lumMod val="65000"/>
                    <a:lumOff val="35000"/>
                  </a:schemeClr>
                </a:solidFill>
                <a:latin typeface="+mn-ea"/>
                <a:cs typeface="+mn-ea"/>
              </a:rPr>
              <a:t>Evaluation</a:t>
            </a:r>
            <a:endParaRPr lang="zh-CN" altLang="zh-CN" sz="1800" b="1" dirty="0">
              <a:solidFill>
                <a:schemeClr val="tx1">
                  <a:lumMod val="65000"/>
                  <a:lumOff val="35000"/>
                </a:schemeClr>
              </a:solidFill>
              <a:latin typeface="+mn-ea"/>
              <a:cs typeface="+mn-ea"/>
            </a:endParaRPr>
          </a:p>
        </p:txBody>
      </p:sp>
      <p:sp>
        <p:nvSpPr>
          <p:cNvPr id="6" name="文本框 5"/>
          <p:cNvSpPr txBox="1"/>
          <p:nvPr/>
        </p:nvSpPr>
        <p:spPr>
          <a:xfrm flipH="1">
            <a:off x="386253" y="1023602"/>
            <a:ext cx="7860279" cy="1131079"/>
          </a:xfrm>
          <a:prstGeom prst="rect">
            <a:avLst/>
          </a:prstGeom>
          <a:noFill/>
        </p:spPr>
        <p:txBody>
          <a:bodyPr wrap="square" rtlCol="0">
            <a:spAutoFit/>
          </a:bodyPr>
          <a:lstStyle/>
          <a:p>
            <a:r>
              <a:rPr lang="zh-CN" altLang="zh-CN" b="1" dirty="0"/>
              <a:t>内存带宽</a:t>
            </a:r>
            <a:r>
              <a:rPr lang="en-US" altLang="zh-CN" b="1" dirty="0"/>
              <a:t>:</a:t>
            </a:r>
            <a:r>
              <a:rPr lang="zh-CN" altLang="zh-CN" dirty="0">
                <a:solidFill>
                  <a:srgbClr val="FF0000"/>
                </a:solidFill>
              </a:rPr>
              <a:t>图</a:t>
            </a:r>
            <a:r>
              <a:rPr lang="en-US" altLang="zh-CN" dirty="0">
                <a:solidFill>
                  <a:srgbClr val="FF0000"/>
                </a:solidFill>
              </a:rPr>
              <a:t>16</a:t>
            </a:r>
            <a:r>
              <a:rPr lang="zh-CN" altLang="zh-CN" dirty="0"/>
              <a:t>显示了这种增益的来源</a:t>
            </a:r>
            <a:r>
              <a:rPr lang="en-US" altLang="zh-CN" dirty="0"/>
              <a:t>:</a:t>
            </a:r>
            <a:r>
              <a:rPr lang="zh-CN" altLang="zh-CN" dirty="0"/>
              <a:t>我们的单元更有效地利用内存带宽，特别是在标记阶段。这一点通过试验不同的内存调度策略得到了证实</a:t>
            </a:r>
            <a:r>
              <a:rPr lang="en-US" altLang="zh-CN" dirty="0"/>
              <a:t>:</a:t>
            </a:r>
            <a:r>
              <a:rPr lang="zh-CN" altLang="zh-CN" dirty="0"/>
              <a:t>虽然</a:t>
            </a:r>
            <a:r>
              <a:rPr lang="en-US" altLang="zh-CN" dirty="0"/>
              <a:t>Rocket</a:t>
            </a:r>
            <a:r>
              <a:rPr lang="zh-CN" altLang="zh-CN" dirty="0"/>
              <a:t>对配置不敏感，我们发现，从</a:t>
            </a:r>
            <a:r>
              <a:rPr lang="en-US" altLang="zh-CN" dirty="0"/>
              <a:t>FIFO MAS</a:t>
            </a:r>
            <a:r>
              <a:rPr lang="zh-CN" altLang="zh-CN" dirty="0"/>
              <a:t>到</a:t>
            </a:r>
            <a:r>
              <a:rPr lang="en-US" altLang="zh-CN" dirty="0"/>
              <a:t>FR-FCFS</a:t>
            </a:r>
            <a:r>
              <a:rPr lang="zh-CN" altLang="zh-CN" dirty="0"/>
              <a:t>，我们的性能显著提高，并且最大未读数从</a:t>
            </a:r>
            <a:r>
              <a:rPr lang="en-US" altLang="zh-CN" dirty="0"/>
              <a:t>8</a:t>
            </a:r>
            <a:r>
              <a:rPr lang="zh-CN" altLang="zh-CN" dirty="0"/>
              <a:t>增加到</a:t>
            </a:r>
            <a:r>
              <a:rPr lang="en-US" altLang="zh-CN" dirty="0"/>
              <a:t>16</a:t>
            </a:r>
            <a:r>
              <a:rPr lang="zh-CN" altLang="zh-CN" dirty="0"/>
              <a:t>。</a:t>
            </a:r>
            <a:endParaRPr lang="en-US" altLang="zh-CN" dirty="0"/>
          </a:p>
          <a:p>
            <a:endParaRPr lang="en-US" altLang="zh-CN" dirty="0"/>
          </a:p>
          <a:p>
            <a:endParaRPr lang="zh-CN" altLang="zh-CN"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pic>
        <p:nvPicPr>
          <p:cNvPr id="3" name="图片 2"/>
          <p:cNvPicPr>
            <a:picLocks noChangeAspect="1"/>
          </p:cNvPicPr>
          <p:nvPr/>
        </p:nvPicPr>
        <p:blipFill>
          <a:blip r:embed="rId2"/>
          <a:stretch>
            <a:fillRect/>
          </a:stretch>
        </p:blipFill>
        <p:spPr>
          <a:xfrm>
            <a:off x="1720850" y="2017270"/>
            <a:ext cx="4991100" cy="19431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r>
              <a:rPr lang="en-US" altLang="zh-CN" sz="1800" b="1" dirty="0">
                <a:solidFill>
                  <a:schemeClr val="tx1">
                    <a:lumMod val="65000"/>
                    <a:lumOff val="35000"/>
                  </a:schemeClr>
                </a:solidFill>
                <a:latin typeface="+mn-ea"/>
                <a:cs typeface="+mn-ea"/>
              </a:rPr>
              <a:t>Evaluation</a:t>
            </a:r>
            <a:endParaRPr lang="zh-CN" altLang="zh-CN" sz="1800" b="1" dirty="0">
              <a:solidFill>
                <a:schemeClr val="tx1">
                  <a:lumMod val="65000"/>
                  <a:lumOff val="35000"/>
                </a:schemeClr>
              </a:solidFill>
              <a:latin typeface="+mn-ea"/>
              <a:cs typeface="+mn-ea"/>
            </a:endParaRPr>
          </a:p>
        </p:txBody>
      </p:sp>
      <p:sp>
        <p:nvSpPr>
          <p:cNvPr id="6" name="文本框 5"/>
          <p:cNvSpPr txBox="1"/>
          <p:nvPr/>
        </p:nvSpPr>
        <p:spPr>
          <a:xfrm flipH="1">
            <a:off x="272223" y="826220"/>
            <a:ext cx="8481019" cy="2585323"/>
          </a:xfrm>
          <a:prstGeom prst="rect">
            <a:avLst/>
          </a:prstGeom>
          <a:noFill/>
        </p:spPr>
        <p:txBody>
          <a:bodyPr wrap="square" rtlCol="0">
            <a:spAutoFit/>
          </a:bodyPr>
          <a:lstStyle/>
          <a:p>
            <a:r>
              <a:rPr lang="zh-CN" altLang="zh-CN" b="1" dirty="0"/>
              <a:t>潜在性能：</a:t>
            </a:r>
            <a:r>
              <a:rPr lang="zh-CN" altLang="zh-CN" dirty="0"/>
              <a:t>虽然前面的实验展示了一个具有真实内存模型的特定设计点，但我们希望从根本上了解，如果给它一个更快的存储系统，我们的单元能够利用多少内存带宽。因此，我们用一个延迟</a:t>
            </a:r>
            <a:r>
              <a:rPr lang="en-US" altLang="zh-CN" dirty="0"/>
              <a:t>1</a:t>
            </a:r>
            <a:r>
              <a:rPr lang="zh-CN" altLang="zh-CN" dirty="0"/>
              <a:t>周期和带宽</a:t>
            </a:r>
            <a:r>
              <a:rPr lang="en-US" altLang="zh-CN" dirty="0"/>
              <a:t>8GB/s</a:t>
            </a:r>
            <a:r>
              <a:rPr lang="zh-CN" altLang="zh-CN" dirty="0"/>
              <a:t>的延迟带宽管道代替了我们的模型。在这个方案中，我们在标记阶段平均超过</a:t>
            </a:r>
            <a:r>
              <a:rPr lang="en-US" altLang="zh-CN" dirty="0"/>
              <a:t>CPU 9.0×</a:t>
            </a:r>
            <a:r>
              <a:rPr lang="zh-CN" altLang="zh-CN" dirty="0"/>
              <a:t>的性能</a:t>
            </a:r>
            <a:r>
              <a:rPr lang="zh-CN" altLang="zh-CN" dirty="0">
                <a:solidFill>
                  <a:srgbClr val="FF0000"/>
                </a:solidFill>
              </a:rPr>
              <a:t>（图</a:t>
            </a:r>
            <a:r>
              <a:rPr lang="en-US" altLang="zh-CN" dirty="0">
                <a:solidFill>
                  <a:srgbClr val="FF0000"/>
                </a:solidFill>
              </a:rPr>
              <a:t>17a</a:t>
            </a:r>
            <a:r>
              <a:rPr lang="zh-CN" altLang="zh-CN" dirty="0">
                <a:solidFill>
                  <a:srgbClr val="FF0000"/>
                </a:solidFill>
              </a:rPr>
              <a:t>）</a:t>
            </a:r>
            <a:r>
              <a:rPr lang="zh-CN" altLang="zh-CN" dirty="0"/>
              <a:t>。我们相信，这和我们在高端</a:t>
            </a:r>
            <a:r>
              <a:rPr lang="en-US" altLang="zh-CN" dirty="0"/>
              <a:t>SoC</a:t>
            </a:r>
            <a:r>
              <a:rPr lang="zh-CN" altLang="zh-CN" dirty="0"/>
              <a:t>中可以看到的、具有较高内存带宽和较低延迟的加速类似。注意，扫描阶段的有限加速基于仅使用两个扫描器，并且可以增加</a:t>
            </a:r>
            <a:r>
              <a:rPr lang="en-US" altLang="zh-CN" dirty="0"/>
              <a:t>(</a:t>
            </a:r>
            <a:r>
              <a:rPr lang="zh-CN" altLang="zh-CN" dirty="0"/>
              <a:t>第六</a:t>
            </a:r>
            <a:r>
              <a:rPr lang="en-US" altLang="zh-CN" dirty="0"/>
              <a:t>-B</a:t>
            </a:r>
            <a:r>
              <a:rPr lang="zh-CN" altLang="zh-CN" dirty="0"/>
              <a:t>节</a:t>
            </a:r>
            <a:r>
              <a:rPr lang="en-US" altLang="zh-CN" dirty="0"/>
              <a:t>)</a:t>
            </a:r>
            <a:r>
              <a:rPr lang="zh-CN" altLang="zh-CN" dirty="0"/>
              <a:t>。</a:t>
            </a:r>
          </a:p>
          <a:p>
            <a:r>
              <a:rPr lang="zh-CN" altLang="zh-CN" dirty="0"/>
              <a:t>通过测量我们的单元，我们发现</a:t>
            </a:r>
            <a:r>
              <a:rPr lang="en-US" altLang="zh-CN" dirty="0" err="1"/>
              <a:t>TileLink</a:t>
            </a:r>
            <a:r>
              <a:rPr lang="zh-CN" altLang="zh-CN" dirty="0"/>
              <a:t>端口占所有标记周期的</a:t>
            </a:r>
            <a:r>
              <a:rPr lang="en-US" altLang="zh-CN" dirty="0"/>
              <a:t>88%</a:t>
            </a:r>
            <a:r>
              <a:rPr lang="zh-CN" altLang="zh-CN" dirty="0"/>
              <a:t>。</a:t>
            </a:r>
            <a:r>
              <a:rPr lang="zh-CN" altLang="zh-CN" dirty="0">
                <a:solidFill>
                  <a:srgbClr val="FF0000"/>
                </a:solidFill>
              </a:rPr>
              <a:t>图</a:t>
            </a:r>
            <a:r>
              <a:rPr lang="en-US" altLang="zh-CN" dirty="0">
                <a:solidFill>
                  <a:srgbClr val="FF0000"/>
                </a:solidFill>
              </a:rPr>
              <a:t>17b</a:t>
            </a:r>
            <a:r>
              <a:rPr lang="zh-CN" altLang="zh-CN" dirty="0"/>
              <a:t>显示这转换为每</a:t>
            </a:r>
            <a:r>
              <a:rPr lang="en-US" altLang="zh-CN" dirty="0"/>
              <a:t>8.66</a:t>
            </a:r>
            <a:r>
              <a:rPr lang="zh-CN" altLang="zh-CN" dirty="0"/>
              <a:t>个周期向内存系统发送一个请求。使用</a:t>
            </a:r>
            <a:r>
              <a:rPr lang="en-US" altLang="zh-CN" dirty="0"/>
              <a:t>64B</a:t>
            </a:r>
            <a:r>
              <a:rPr lang="zh-CN" altLang="zh-CN" dirty="0"/>
              <a:t>缓存行，每</a:t>
            </a:r>
            <a:r>
              <a:rPr lang="en-US" altLang="zh-CN" dirty="0"/>
              <a:t>8</a:t>
            </a:r>
            <a:r>
              <a:rPr lang="zh-CN" altLang="zh-CN" dirty="0"/>
              <a:t>条请求一次周期是</a:t>
            </a:r>
            <a:r>
              <a:rPr lang="en-US" altLang="zh-CN" dirty="0"/>
              <a:t>8GB/s</a:t>
            </a:r>
            <a:r>
              <a:rPr lang="zh-CN" altLang="zh-CN" dirty="0"/>
              <a:t>系统的全部带宽，但是由于我们的请求大小小于</a:t>
            </a:r>
            <a:r>
              <a:rPr lang="en-US" altLang="zh-CN" dirty="0"/>
              <a:t>64B</a:t>
            </a:r>
            <a:r>
              <a:rPr lang="zh-CN" altLang="zh-CN" dirty="0"/>
              <a:t>，因此有时会超过这个限制。使用小请求还意味着，根据内存系统，我们可能无法使用所有</a:t>
            </a:r>
            <a:r>
              <a:rPr lang="en-US" altLang="zh-CN" dirty="0"/>
              <a:t>8GB/s</a:t>
            </a:r>
            <a:r>
              <a:rPr lang="zh-CN" altLang="zh-CN" dirty="0"/>
              <a:t>（我们最多消耗</a:t>
            </a:r>
            <a:r>
              <a:rPr lang="en-US" altLang="zh-CN" dirty="0"/>
              <a:t>3.3GB/s</a:t>
            </a:r>
            <a:r>
              <a:rPr lang="zh-CN" altLang="zh-CN" dirty="0"/>
              <a:t>的数据）。</a:t>
            </a:r>
            <a:endParaRPr lang="en-US" altLang="zh-CN" dirty="0"/>
          </a:p>
          <a:p>
            <a:endParaRPr lang="zh-CN" altLang="zh-CN" dirty="0"/>
          </a:p>
          <a:p>
            <a:endParaRPr lang="en-US" altLang="zh-CN" dirty="0"/>
          </a:p>
          <a:p>
            <a:endParaRPr lang="zh-CN" altLang="zh-CN"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2"/>
          <a:stretch>
            <a:fillRect/>
          </a:stretch>
        </p:blipFill>
        <p:spPr>
          <a:xfrm>
            <a:off x="3417357" y="2672820"/>
            <a:ext cx="5057775" cy="20251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r>
              <a:rPr lang="en-US" altLang="zh-CN" sz="1800" b="1" dirty="0">
                <a:solidFill>
                  <a:schemeClr val="tx1">
                    <a:lumMod val="65000"/>
                    <a:lumOff val="35000"/>
                  </a:schemeClr>
                </a:solidFill>
                <a:latin typeface="+mn-ea"/>
                <a:cs typeface="+mn-ea"/>
              </a:rPr>
              <a:t>Evaluation</a:t>
            </a:r>
            <a:endParaRPr lang="zh-CN" altLang="zh-CN" sz="1800" b="1" dirty="0">
              <a:solidFill>
                <a:schemeClr val="tx1">
                  <a:lumMod val="65000"/>
                  <a:lumOff val="35000"/>
                </a:schemeClr>
              </a:solidFill>
              <a:latin typeface="+mn-ea"/>
              <a:cs typeface="+mn-ea"/>
            </a:endParaRPr>
          </a:p>
        </p:txBody>
      </p:sp>
      <p:sp>
        <p:nvSpPr>
          <p:cNvPr id="6" name="文本框 5"/>
          <p:cNvSpPr txBox="1"/>
          <p:nvPr/>
        </p:nvSpPr>
        <p:spPr>
          <a:xfrm flipH="1">
            <a:off x="386254" y="1023602"/>
            <a:ext cx="8481019" cy="2169825"/>
          </a:xfrm>
          <a:prstGeom prst="rect">
            <a:avLst/>
          </a:prstGeom>
          <a:noFill/>
        </p:spPr>
        <p:txBody>
          <a:bodyPr wrap="square" rtlCol="0">
            <a:spAutoFit/>
          </a:bodyPr>
          <a:lstStyle/>
          <a:p>
            <a:endParaRPr lang="zh-CN" altLang="zh-CN" dirty="0"/>
          </a:p>
          <a:p>
            <a:r>
              <a:rPr lang="en-US" altLang="zh-CN" b="1" dirty="0"/>
              <a:t>TLBs</a:t>
            </a:r>
            <a:r>
              <a:rPr lang="zh-CN" altLang="zh-CN" b="1" dirty="0"/>
              <a:t>的限制</a:t>
            </a:r>
            <a:r>
              <a:rPr lang="en-US" altLang="zh-CN" b="1" dirty="0"/>
              <a:t>/</a:t>
            </a:r>
            <a:r>
              <a:rPr lang="zh-CN" altLang="zh-CN" b="1" dirty="0"/>
              <a:t>影响</a:t>
            </a:r>
            <a:r>
              <a:rPr lang="en-US" altLang="zh-CN" b="1" dirty="0"/>
              <a:t>:</a:t>
            </a:r>
            <a:r>
              <a:rPr lang="zh-CN" altLang="zh-CN" dirty="0"/>
              <a:t>为了理解是什么阻止我们的基线达到这个</a:t>
            </a:r>
            <a:r>
              <a:rPr lang="en-US" altLang="zh-CN" dirty="0"/>
              <a:t>9.0x</a:t>
            </a:r>
            <a:r>
              <a:rPr lang="zh-CN" altLang="zh-CN" dirty="0"/>
              <a:t>的加速，我们测量了该单元以记录停顿的来源。我们还将在</a:t>
            </a:r>
            <a:r>
              <a:rPr lang="en-US" altLang="zh-CN" dirty="0" err="1"/>
              <a:t>DRAMSim</a:t>
            </a:r>
            <a:r>
              <a:rPr lang="zh-CN" altLang="zh-CN" dirty="0"/>
              <a:t>上的初步模拟与</a:t>
            </a:r>
            <a:r>
              <a:rPr lang="en-US" altLang="zh-CN" dirty="0"/>
              <a:t>8</a:t>
            </a:r>
            <a:r>
              <a:rPr lang="zh-CN" altLang="zh-CN" dirty="0"/>
              <a:t>个银行和没有虚拟内存的模拟进行了比较，结果显示在</a:t>
            </a:r>
            <a:r>
              <a:rPr lang="en-US" altLang="zh-CN" dirty="0"/>
              <a:t>Rocket</a:t>
            </a:r>
            <a:r>
              <a:rPr lang="zh-CN" altLang="zh-CN" dirty="0"/>
              <a:t>上的加速是</a:t>
            </a:r>
            <a:r>
              <a:rPr lang="en-US" altLang="zh-CN" dirty="0"/>
              <a:t>8.5</a:t>
            </a:r>
            <a:r>
              <a:rPr lang="zh-CN" altLang="zh-CN" dirty="0"/>
              <a:t>倍。</a:t>
            </a:r>
          </a:p>
          <a:p>
            <a:r>
              <a:rPr lang="zh-CN" altLang="zh-CN" dirty="0"/>
              <a:t>一个瓶颈是</a:t>
            </a:r>
            <a:r>
              <a:rPr lang="en-US" altLang="zh-CN" dirty="0"/>
              <a:t>TLB</a:t>
            </a:r>
            <a:r>
              <a:rPr lang="zh-CN" altLang="zh-CN" dirty="0"/>
              <a:t>对标记和跟踪程序的访问</a:t>
            </a:r>
            <a:r>
              <a:rPr lang="en-US" altLang="zh-CN" dirty="0"/>
              <a:t>:</a:t>
            </a:r>
            <a:r>
              <a:rPr lang="zh-CN" altLang="zh-CN" dirty="0"/>
              <a:t>由于</a:t>
            </a:r>
            <a:r>
              <a:rPr lang="en-US" altLang="zh-CN" dirty="0"/>
              <a:t>TLB</a:t>
            </a:r>
            <a:r>
              <a:rPr lang="zh-CN" altLang="zh-CN" dirty="0"/>
              <a:t>和页表</a:t>
            </a:r>
            <a:r>
              <a:rPr lang="en-US" altLang="zh-CN" dirty="0"/>
              <a:t>walker</a:t>
            </a:r>
            <a:r>
              <a:rPr lang="zh-CN" altLang="zh-CN" dirty="0"/>
              <a:t>阻塞，</a:t>
            </a:r>
            <a:r>
              <a:rPr lang="en-US" altLang="zh-CN" dirty="0"/>
              <a:t>TLB</a:t>
            </a:r>
            <a:r>
              <a:rPr lang="zh-CN" altLang="zh-CN" dirty="0"/>
              <a:t>脱靶可以序列化执行。因此，未来的工作应该引入一个非阻塞</a:t>
            </a:r>
            <a:r>
              <a:rPr lang="en-US" altLang="zh-CN" dirty="0"/>
              <a:t>TLB</a:t>
            </a:r>
            <a:r>
              <a:rPr lang="zh-CN" altLang="zh-CN" dirty="0"/>
              <a:t>，它可以同时执行多个页表遍历，同时仍然服务于在</a:t>
            </a:r>
            <a:r>
              <a:rPr lang="en-US" altLang="zh-CN" dirty="0"/>
              <a:t>TLB</a:t>
            </a:r>
            <a:r>
              <a:rPr lang="zh-CN" altLang="zh-CN" dirty="0"/>
              <a:t>中命中的请求。由于该单元是流水线式的，因此也有机会使用多循环</a:t>
            </a:r>
            <a:r>
              <a:rPr lang="en-US" altLang="zh-CN" dirty="0"/>
              <a:t>TLBs</a:t>
            </a:r>
            <a:r>
              <a:rPr lang="zh-CN" altLang="zh-CN" dirty="0"/>
              <a:t>，这可能会降低</a:t>
            </a:r>
            <a:r>
              <a:rPr lang="en-US" altLang="zh-CN" dirty="0"/>
              <a:t>TLB</a:t>
            </a:r>
            <a:r>
              <a:rPr lang="zh-CN" altLang="zh-CN" dirty="0"/>
              <a:t>压力并改善面积，因为它们可以使用顺序</a:t>
            </a:r>
            <a:r>
              <a:rPr lang="en-US" altLang="zh-CN" dirty="0"/>
              <a:t>SRAMs</a:t>
            </a:r>
            <a:r>
              <a:rPr lang="zh-CN" altLang="zh-CN" dirty="0"/>
              <a:t>。</a:t>
            </a:r>
          </a:p>
          <a:p>
            <a:endParaRPr lang="en-US" altLang="zh-CN" dirty="0"/>
          </a:p>
          <a:p>
            <a:endParaRPr lang="zh-CN" altLang="zh-CN"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r>
              <a:rPr lang="en-US" altLang="zh-CN" sz="1800" b="1" dirty="0">
                <a:solidFill>
                  <a:schemeClr val="tx1">
                    <a:lumMod val="65000"/>
                    <a:lumOff val="35000"/>
                  </a:schemeClr>
                </a:solidFill>
                <a:latin typeface="+mn-ea"/>
                <a:cs typeface="+mn-ea"/>
              </a:rPr>
              <a:t>Evaluation</a:t>
            </a:r>
            <a:endParaRPr lang="zh-CN" altLang="zh-CN" sz="1800" b="1" dirty="0">
              <a:solidFill>
                <a:schemeClr val="tx1">
                  <a:lumMod val="65000"/>
                  <a:lumOff val="35000"/>
                </a:schemeClr>
              </a:solidFill>
              <a:latin typeface="+mn-ea"/>
              <a:cs typeface="+mn-ea"/>
            </a:endParaRPr>
          </a:p>
        </p:txBody>
      </p:sp>
      <p:sp>
        <p:nvSpPr>
          <p:cNvPr id="6" name="文本框 5"/>
          <p:cNvSpPr txBox="1"/>
          <p:nvPr/>
        </p:nvSpPr>
        <p:spPr>
          <a:xfrm flipH="1">
            <a:off x="331490" y="752665"/>
            <a:ext cx="8481019" cy="3000821"/>
          </a:xfrm>
          <a:prstGeom prst="rect">
            <a:avLst/>
          </a:prstGeom>
          <a:noFill/>
        </p:spPr>
        <p:txBody>
          <a:bodyPr wrap="square" rtlCol="0">
            <a:spAutoFit/>
          </a:bodyPr>
          <a:lstStyle/>
          <a:p>
            <a:r>
              <a:rPr lang="en-US" altLang="zh-CN" b="1" dirty="0"/>
              <a:t>B.</a:t>
            </a:r>
            <a:r>
              <a:rPr lang="zh-CN" altLang="zh-CN" b="1" dirty="0"/>
              <a:t>设计参数的影响</a:t>
            </a:r>
            <a:endParaRPr lang="en-US" altLang="zh-CN" b="1" dirty="0"/>
          </a:p>
          <a:p>
            <a:endParaRPr lang="zh-CN" altLang="zh-CN" dirty="0"/>
          </a:p>
          <a:p>
            <a:r>
              <a:rPr lang="zh-CN" altLang="zh-CN" b="1" dirty="0"/>
              <a:t>缓存分区</a:t>
            </a:r>
            <a:r>
              <a:rPr lang="en-US" altLang="zh-CN" b="1" dirty="0"/>
              <a:t>:</a:t>
            </a:r>
            <a:r>
              <a:rPr lang="zh-CN" altLang="zh-CN" dirty="0"/>
              <a:t>如</a:t>
            </a:r>
            <a:r>
              <a:rPr lang="en-US" altLang="zh-CN" dirty="0"/>
              <a:t>V-C</a:t>
            </a:r>
            <a:r>
              <a:rPr lang="zh-CN" altLang="zh-CN" dirty="0"/>
              <a:t>节所述，我们从一个具有小型共享缓存的设计开始。我们发现这个性能仅仅比</a:t>
            </a:r>
            <a:r>
              <a:rPr lang="en-US" altLang="zh-CN" dirty="0"/>
              <a:t>CPU</a:t>
            </a:r>
            <a:r>
              <a:rPr lang="zh-CN" altLang="zh-CN" dirty="0"/>
              <a:t>好一点。</a:t>
            </a:r>
            <a:r>
              <a:rPr lang="zh-CN" altLang="zh-CN" dirty="0">
                <a:solidFill>
                  <a:srgbClr val="FF0000"/>
                </a:solidFill>
              </a:rPr>
              <a:t>图</a:t>
            </a:r>
            <a:r>
              <a:rPr lang="en-US" altLang="zh-CN" dirty="0">
                <a:solidFill>
                  <a:srgbClr val="FF0000"/>
                </a:solidFill>
              </a:rPr>
              <a:t>18a</a:t>
            </a:r>
            <a:r>
              <a:rPr lang="zh-CN" altLang="zh-CN" dirty="0"/>
              <a:t>显示了原因</a:t>
            </a:r>
            <a:r>
              <a:rPr lang="en-US" altLang="zh-CN" dirty="0"/>
              <a:t>:</a:t>
            </a:r>
            <a:r>
              <a:rPr lang="zh-CN" altLang="zh-CN" dirty="0"/>
              <a:t>对缓存的请求中有</a:t>
            </a:r>
            <a:r>
              <a:rPr lang="en-US" altLang="zh-CN" dirty="0"/>
              <a:t>2/3</a:t>
            </a:r>
            <a:r>
              <a:rPr lang="zh-CN" altLang="zh-CN" dirty="0"/>
              <a:t>来自页表</a:t>
            </a:r>
            <a:r>
              <a:rPr lang="en-US" altLang="zh-CN" dirty="0"/>
              <a:t>walker(</a:t>
            </a:r>
            <a:r>
              <a:rPr lang="zh-CN" altLang="zh-CN" dirty="0"/>
              <a:t>因为标记阶段具有较小的局域性，因此引入了大量</a:t>
            </a:r>
            <a:r>
              <a:rPr lang="en-US" altLang="zh-CN" dirty="0"/>
              <a:t>TLB</a:t>
            </a:r>
            <a:r>
              <a:rPr lang="zh-CN" altLang="zh-CN" dirty="0"/>
              <a:t>遗漏</a:t>
            </a:r>
            <a:r>
              <a:rPr lang="en-US" altLang="zh-CN" dirty="0"/>
              <a:t>)</a:t>
            </a:r>
            <a:r>
              <a:rPr lang="zh-CN" altLang="zh-CN" dirty="0"/>
              <a:t>。</a:t>
            </a:r>
          </a:p>
          <a:p>
            <a:r>
              <a:rPr lang="zh-CN" altLang="zh-CN" dirty="0"/>
              <a:t>这在缓存的交叉栏上造成了许多争用，有效地淹没其他单位的请求。这导致我们应用了缓存分区</a:t>
            </a:r>
            <a:r>
              <a:rPr lang="en-US" altLang="zh-CN" dirty="0"/>
              <a:t>:PTW</a:t>
            </a:r>
            <a:r>
              <a:rPr lang="zh-CN" altLang="zh-CN" dirty="0"/>
              <a:t>得益于</a:t>
            </a:r>
            <a:r>
              <a:rPr lang="en-US" altLang="zh-CN" dirty="0"/>
              <a:t>8KB</a:t>
            </a:r>
            <a:r>
              <a:rPr lang="zh-CN" altLang="zh-CN" dirty="0"/>
              <a:t>缓存来保存部分页表，而标记队列和清扫器按顺序访问内存，因此只需要</a:t>
            </a:r>
            <a:r>
              <a:rPr lang="en-US" altLang="zh-CN" dirty="0"/>
              <a:t>2</a:t>
            </a:r>
            <a:r>
              <a:rPr lang="zh-CN" altLang="zh-CN" dirty="0"/>
              <a:t>条缓存线。同时，标记和跟踪器可以直接连接到互连器上。这种设置的另一个优点是我们可以从缓存中删除特性这是不需要的</a:t>
            </a:r>
            <a:r>
              <a:rPr lang="en-US" altLang="zh-CN" dirty="0"/>
              <a:t>(</a:t>
            </a:r>
            <a:r>
              <a:rPr lang="zh-CN" altLang="zh-CN" dirty="0"/>
              <a:t>例如，标记队列只对物理内存操作，因此不需要</a:t>
            </a:r>
            <a:r>
              <a:rPr lang="en-US" altLang="zh-CN" dirty="0"/>
              <a:t>TLB)</a:t>
            </a:r>
            <a:r>
              <a:rPr lang="zh-CN" altLang="zh-CN" dirty="0"/>
              <a:t>。</a:t>
            </a:r>
          </a:p>
          <a:p>
            <a:r>
              <a:rPr lang="zh-CN" altLang="zh-CN" dirty="0"/>
              <a:t>结果如</a:t>
            </a:r>
            <a:r>
              <a:rPr lang="zh-CN" altLang="zh-CN" dirty="0">
                <a:solidFill>
                  <a:srgbClr val="FF0000"/>
                </a:solidFill>
              </a:rPr>
              <a:t>图</a:t>
            </a:r>
            <a:r>
              <a:rPr lang="en-US" altLang="zh-CN" dirty="0">
                <a:solidFill>
                  <a:srgbClr val="FF0000"/>
                </a:solidFill>
              </a:rPr>
              <a:t>18b</a:t>
            </a:r>
            <a:r>
              <a:rPr lang="zh-CN" altLang="zh-CN" dirty="0"/>
              <a:t>所示</a:t>
            </a:r>
            <a:r>
              <a:rPr lang="en-US" altLang="zh-CN" dirty="0"/>
              <a:t>:</a:t>
            </a:r>
            <a:r>
              <a:rPr lang="zh-CN" altLang="zh-CN" dirty="0"/>
              <a:t>就发送到实际内存系统的内存请求而言，标记和跟踪程序现在占据了主导地位</a:t>
            </a:r>
            <a:r>
              <a:rPr lang="en-US" altLang="zh-CN" dirty="0"/>
              <a:t>(</a:t>
            </a:r>
            <a:r>
              <a:rPr lang="zh-CN" altLang="zh-CN" dirty="0"/>
              <a:t>这就是目的，因为这些是执行实际工作的单元</a:t>
            </a:r>
            <a:r>
              <a:rPr lang="en-US" altLang="zh-CN" dirty="0"/>
              <a:t>)</a:t>
            </a:r>
            <a:r>
              <a:rPr lang="zh-CN" altLang="zh-CN" dirty="0"/>
              <a:t>。</a:t>
            </a:r>
            <a:endParaRPr lang="en-US" altLang="zh-CN" dirty="0"/>
          </a:p>
          <a:p>
            <a:endParaRPr lang="zh-CN" altLang="zh-CN" dirty="0"/>
          </a:p>
          <a:p>
            <a:endParaRPr lang="en-US" altLang="zh-CN" dirty="0"/>
          </a:p>
          <a:p>
            <a:endParaRPr lang="zh-CN" altLang="zh-CN"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2"/>
          <a:stretch>
            <a:fillRect/>
          </a:stretch>
        </p:blipFill>
        <p:spPr>
          <a:xfrm>
            <a:off x="3872970" y="2885071"/>
            <a:ext cx="4441298" cy="225842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r>
              <a:rPr lang="en-US" altLang="zh-CN" sz="1800" b="1" dirty="0">
                <a:solidFill>
                  <a:schemeClr val="tx1">
                    <a:lumMod val="65000"/>
                    <a:lumOff val="35000"/>
                  </a:schemeClr>
                </a:solidFill>
                <a:latin typeface="+mn-ea"/>
                <a:cs typeface="+mn-ea"/>
              </a:rPr>
              <a:t>Evaluation</a:t>
            </a:r>
            <a:endParaRPr lang="zh-CN" altLang="zh-CN" sz="1800" b="1" dirty="0">
              <a:solidFill>
                <a:schemeClr val="tx1">
                  <a:lumMod val="65000"/>
                  <a:lumOff val="35000"/>
                </a:schemeClr>
              </a:solidFill>
              <a:latin typeface="+mn-ea"/>
              <a:cs typeface="+mn-ea"/>
            </a:endParaRPr>
          </a:p>
        </p:txBody>
      </p:sp>
      <p:sp>
        <p:nvSpPr>
          <p:cNvPr id="6" name="文本框 5"/>
          <p:cNvSpPr txBox="1"/>
          <p:nvPr/>
        </p:nvSpPr>
        <p:spPr>
          <a:xfrm flipH="1">
            <a:off x="386254" y="947399"/>
            <a:ext cx="8481019" cy="1962076"/>
          </a:xfrm>
          <a:prstGeom prst="rect">
            <a:avLst/>
          </a:prstGeom>
          <a:noFill/>
        </p:spPr>
        <p:txBody>
          <a:bodyPr wrap="square" rtlCol="0">
            <a:spAutoFit/>
          </a:bodyPr>
          <a:lstStyle/>
          <a:p>
            <a:r>
              <a:rPr lang="zh-CN" altLang="zh-CN" b="1" dirty="0"/>
              <a:t>标记队列大小的影响</a:t>
            </a:r>
            <a:r>
              <a:rPr lang="en-US" altLang="zh-CN" b="1" dirty="0"/>
              <a:t>:</a:t>
            </a:r>
            <a:r>
              <a:rPr lang="zh-CN" altLang="zh-CN" dirty="0"/>
              <a:t>标记队列是我们单位最大的数据结构，我们假设它的大小对性能有很大的影响。</a:t>
            </a:r>
            <a:r>
              <a:rPr lang="zh-CN" altLang="zh-CN" dirty="0">
                <a:solidFill>
                  <a:srgbClr val="FF0000"/>
                </a:solidFill>
              </a:rPr>
              <a:t>图</a:t>
            </a:r>
            <a:r>
              <a:rPr lang="en-US" altLang="zh-CN" dirty="0">
                <a:solidFill>
                  <a:srgbClr val="FF0000"/>
                </a:solidFill>
              </a:rPr>
              <a:t>19</a:t>
            </a:r>
            <a:r>
              <a:rPr lang="zh-CN" altLang="zh-CN" dirty="0"/>
              <a:t>显示了大小对溢出数据的数量有影响。然而，溢出只占内存请求的</a:t>
            </a:r>
            <a:r>
              <a:rPr lang="en-US" altLang="zh-CN" dirty="0"/>
              <a:t>2%</a:t>
            </a:r>
            <a:r>
              <a:rPr lang="zh-CN" altLang="zh-CN" dirty="0"/>
              <a:t>。</a:t>
            </a:r>
          </a:p>
          <a:p>
            <a:r>
              <a:rPr lang="zh-CN" altLang="zh-CN" dirty="0"/>
              <a:t>我们惊奇地发现标记队列对整体性能的影响很小。并行性的原因是</a:t>
            </a:r>
            <a:r>
              <a:rPr lang="en-US" altLang="zh-CN" dirty="0"/>
              <a:t>,</a:t>
            </a:r>
            <a:r>
              <a:rPr lang="zh-CN" altLang="zh-CN" dirty="0"/>
              <a:t>大多数在堆中遍历存在初</a:t>
            </a:r>
            <a:r>
              <a:rPr lang="en-US" altLang="zh-CN" dirty="0"/>
              <a:t>:</a:t>
            </a:r>
            <a:r>
              <a:rPr lang="zh-CN" altLang="zh-CN" dirty="0"/>
              <a:t>队列满了</a:t>
            </a:r>
            <a:r>
              <a:rPr lang="en-US" altLang="zh-CN" dirty="0"/>
              <a:t>,</a:t>
            </a:r>
            <a:r>
              <a:rPr lang="zh-CN" altLang="zh-CN" dirty="0"/>
              <a:t>几乎所有的数据流入记忆和稳态</a:t>
            </a:r>
            <a:r>
              <a:rPr lang="en-US" altLang="zh-CN" dirty="0"/>
              <a:t>,</a:t>
            </a:r>
            <a:r>
              <a:rPr lang="zh-CN" altLang="zh-CN" dirty="0"/>
              <a:t>排队和出列发生同样的速度</a:t>
            </a:r>
            <a:r>
              <a:rPr lang="en-US" altLang="zh-CN" dirty="0"/>
              <a:t>,</a:t>
            </a:r>
            <a:r>
              <a:rPr lang="zh-CN" altLang="zh-CN" dirty="0"/>
              <a:t>这意味着队列几乎都完全没有溢出。</a:t>
            </a:r>
          </a:p>
          <a:p>
            <a:r>
              <a:rPr lang="zh-CN" altLang="zh-CN" dirty="0"/>
              <a:t>因此，我们可以在不牺牲性能的情况下使队列非常小</a:t>
            </a:r>
            <a:r>
              <a:rPr lang="en-US" altLang="zh-CN" dirty="0"/>
              <a:t>(</a:t>
            </a:r>
            <a:r>
              <a:rPr lang="zh-CN" altLang="zh-CN" dirty="0"/>
              <a:t>例如，</a:t>
            </a:r>
            <a:r>
              <a:rPr lang="en-US" altLang="zh-CN" dirty="0"/>
              <a:t>2kb)</a:t>
            </a:r>
            <a:r>
              <a:rPr lang="zh-CN" altLang="zh-CN" dirty="0"/>
              <a:t>。一个有趣的权衡是，我们可以节流跟踪程序以匹配标记队列的脱队列率。随着跟踪器队列中的每个引用扩展到标记队列中的多个引用，这将有助于管理溢出的数量。</a:t>
            </a:r>
          </a:p>
          <a:p>
            <a:endParaRPr lang="en-US" altLang="zh-CN" dirty="0"/>
          </a:p>
          <a:p>
            <a:endParaRPr lang="zh-CN" altLang="zh-CN"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pic>
        <p:nvPicPr>
          <p:cNvPr id="3" name="图片 2"/>
          <p:cNvPicPr>
            <a:picLocks noChangeAspect="1"/>
          </p:cNvPicPr>
          <p:nvPr/>
        </p:nvPicPr>
        <p:blipFill>
          <a:blip r:embed="rId2"/>
          <a:stretch>
            <a:fillRect/>
          </a:stretch>
        </p:blipFill>
        <p:spPr>
          <a:xfrm>
            <a:off x="3317345" y="2325030"/>
            <a:ext cx="4981575" cy="25812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r>
              <a:rPr lang="en-US" altLang="zh-CN" sz="1800" b="1" dirty="0">
                <a:solidFill>
                  <a:schemeClr val="tx1">
                    <a:lumMod val="65000"/>
                    <a:lumOff val="35000"/>
                  </a:schemeClr>
                </a:solidFill>
                <a:latin typeface="+mn-ea"/>
                <a:cs typeface="+mn-ea"/>
              </a:rPr>
              <a:t>Evaluation</a:t>
            </a:r>
            <a:endParaRPr lang="zh-CN" altLang="zh-CN" sz="1800" b="1" dirty="0">
              <a:solidFill>
                <a:schemeClr val="tx1">
                  <a:lumMod val="65000"/>
                  <a:lumOff val="35000"/>
                </a:schemeClr>
              </a:solidFill>
              <a:latin typeface="+mn-ea"/>
              <a:cs typeface="+mn-ea"/>
            </a:endParaRPr>
          </a:p>
        </p:txBody>
      </p:sp>
      <p:sp>
        <p:nvSpPr>
          <p:cNvPr id="6" name="文本框 5"/>
          <p:cNvSpPr txBox="1"/>
          <p:nvPr/>
        </p:nvSpPr>
        <p:spPr>
          <a:xfrm flipH="1">
            <a:off x="386254" y="947399"/>
            <a:ext cx="8481019" cy="2585323"/>
          </a:xfrm>
          <a:prstGeom prst="rect">
            <a:avLst/>
          </a:prstGeom>
          <a:noFill/>
        </p:spPr>
        <p:txBody>
          <a:bodyPr wrap="square" rtlCol="0">
            <a:spAutoFit/>
          </a:bodyPr>
          <a:lstStyle/>
          <a:p>
            <a:r>
              <a:rPr lang="zh-CN" altLang="zh-CN" b="1" dirty="0"/>
              <a:t>标记位缓存</a:t>
            </a:r>
            <a:r>
              <a:rPr lang="en-US" altLang="zh-CN" b="1" dirty="0"/>
              <a:t>:</a:t>
            </a:r>
            <a:r>
              <a:rPr lang="zh-CN" altLang="zh-CN" dirty="0"/>
              <a:t>少量对象占所有内存访问的</a:t>
            </a:r>
            <a:r>
              <a:rPr lang="en-US" altLang="zh-CN" dirty="0"/>
              <a:t>10%(</a:t>
            </a:r>
            <a:r>
              <a:rPr lang="zh-CN" altLang="zh-CN" dirty="0">
                <a:solidFill>
                  <a:srgbClr val="FF0000"/>
                </a:solidFill>
              </a:rPr>
              <a:t>图</a:t>
            </a:r>
            <a:r>
              <a:rPr lang="en-US" altLang="zh-CN" dirty="0">
                <a:solidFill>
                  <a:srgbClr val="FF0000"/>
                </a:solidFill>
              </a:rPr>
              <a:t>21</a:t>
            </a:r>
            <a:r>
              <a:rPr lang="en-US" altLang="zh-CN" dirty="0"/>
              <a:t>)</a:t>
            </a:r>
            <a:r>
              <a:rPr lang="zh-CN" altLang="zh-CN" dirty="0"/>
              <a:t>。因此，存储最近看到的引用有助于减少标记请求的数量。每个区域的最大增益可以通过一个小的缓存</a:t>
            </a:r>
            <a:r>
              <a:rPr lang="en-US" altLang="zh-CN" dirty="0"/>
              <a:t>(&lt;64</a:t>
            </a:r>
            <a:r>
              <a:rPr lang="zh-CN" altLang="zh-CN" dirty="0"/>
              <a:t>个元素</a:t>
            </a:r>
            <a:r>
              <a:rPr lang="en-US" altLang="zh-CN" dirty="0"/>
              <a:t>)</a:t>
            </a:r>
            <a:r>
              <a:rPr lang="zh-CN" altLang="zh-CN" dirty="0"/>
              <a:t>来实现。与此同时，我们发现这对标记性能没有实质性的影响</a:t>
            </a:r>
            <a:r>
              <a:rPr lang="en-US" altLang="zh-CN" dirty="0"/>
              <a:t>(</a:t>
            </a:r>
            <a:r>
              <a:rPr lang="zh-CN" altLang="zh-CN" dirty="0"/>
              <a:t>但是这可能会在接近峰值带宽时发生变化</a:t>
            </a:r>
            <a:r>
              <a:rPr lang="en-US" altLang="zh-CN" dirty="0"/>
              <a:t>)</a:t>
            </a:r>
            <a:r>
              <a:rPr lang="zh-CN" altLang="zh-CN" dirty="0"/>
              <a:t>。</a:t>
            </a:r>
            <a:endParaRPr lang="en-US" altLang="zh-CN" dirty="0"/>
          </a:p>
          <a:p>
            <a:endParaRPr lang="zh-CN" altLang="zh-CN" dirty="0"/>
          </a:p>
          <a:p>
            <a:r>
              <a:rPr lang="zh-CN" altLang="zh-CN" b="1" dirty="0"/>
              <a:t>标记队列压缩</a:t>
            </a:r>
            <a:r>
              <a:rPr lang="en-US" altLang="zh-CN" b="1" dirty="0"/>
              <a:t>:</a:t>
            </a:r>
            <a:r>
              <a:rPr lang="zh-CN" altLang="zh-CN" dirty="0"/>
              <a:t>图</a:t>
            </a:r>
            <a:r>
              <a:rPr lang="en-US" altLang="zh-CN" dirty="0"/>
              <a:t>19</a:t>
            </a:r>
            <a:r>
              <a:rPr lang="zh-CN" altLang="zh-CN" dirty="0"/>
              <a:t>显示了来自</a:t>
            </a:r>
            <a:r>
              <a:rPr lang="en-US" altLang="zh-CN" dirty="0"/>
              <a:t>Section V-C</a:t>
            </a:r>
            <a:r>
              <a:rPr lang="zh-CN" altLang="zh-CN" dirty="0"/>
              <a:t>的压缩方案将溢出减少了</a:t>
            </a:r>
            <a:r>
              <a:rPr lang="en-US" altLang="zh-CN" dirty="0"/>
              <a:t>2</a:t>
            </a:r>
            <a:r>
              <a:rPr lang="zh-CN" altLang="zh-CN" dirty="0"/>
              <a:t>倍。注意，该方案压缩到</a:t>
            </a:r>
            <a:r>
              <a:rPr lang="en-US" altLang="zh-CN" dirty="0"/>
              <a:t>32b-real</a:t>
            </a:r>
            <a:r>
              <a:rPr lang="zh-CN" altLang="zh-CN" dirty="0"/>
              <a:t>实现可能需要保留至少</a:t>
            </a:r>
            <a:r>
              <a:rPr lang="en-US" altLang="zh-CN" dirty="0"/>
              <a:t>48b</a:t>
            </a:r>
            <a:r>
              <a:rPr lang="zh-CN" altLang="zh-CN" dirty="0"/>
              <a:t>。</a:t>
            </a:r>
            <a:endParaRPr lang="en-US" altLang="zh-CN" dirty="0"/>
          </a:p>
          <a:p>
            <a:endParaRPr lang="zh-CN" altLang="zh-CN" dirty="0"/>
          </a:p>
          <a:p>
            <a:r>
              <a:rPr lang="zh-CN" altLang="zh-CN" b="1" dirty="0"/>
              <a:t>清扫器并行性</a:t>
            </a:r>
            <a:r>
              <a:rPr lang="en-US" altLang="zh-CN" b="1" dirty="0"/>
              <a:t>:</a:t>
            </a:r>
            <a:r>
              <a:rPr lang="zh-CN" altLang="zh-CN" dirty="0">
                <a:solidFill>
                  <a:srgbClr val="FF0000"/>
                </a:solidFill>
              </a:rPr>
              <a:t>图</a:t>
            </a:r>
            <a:r>
              <a:rPr lang="en-US" altLang="zh-CN" dirty="0">
                <a:solidFill>
                  <a:srgbClr val="FF0000"/>
                </a:solidFill>
              </a:rPr>
              <a:t>20</a:t>
            </a:r>
            <a:r>
              <a:rPr lang="zh-CN" altLang="zh-CN" dirty="0"/>
              <a:t>显示了额外的块清扫器如何提高清扫性能。我们发现我们线性缩放到</a:t>
            </a:r>
            <a:r>
              <a:rPr lang="en-US" altLang="zh-CN" dirty="0"/>
              <a:t>2</a:t>
            </a:r>
            <a:r>
              <a:rPr lang="zh-CN" altLang="zh-CN" dirty="0"/>
              <a:t>个清扫器但是超过这个点，加速开始减少。在</a:t>
            </a:r>
            <a:r>
              <a:rPr lang="en-US" altLang="zh-CN" dirty="0"/>
              <a:t>8</a:t>
            </a:r>
            <a:r>
              <a:rPr lang="zh-CN" altLang="zh-CN" dirty="0"/>
              <a:t>个清理器时，内存系统上的争用开始超过并行带来的好处。</a:t>
            </a:r>
            <a:r>
              <a:rPr lang="en-US" altLang="zh-CN" dirty="0"/>
              <a:t>4</a:t>
            </a:r>
            <a:r>
              <a:rPr lang="zh-CN" altLang="zh-CN" dirty="0"/>
              <a:t>个清扫器的性能比</a:t>
            </a:r>
            <a:r>
              <a:rPr lang="en-US" altLang="zh-CN" dirty="0"/>
              <a:t>CPU</a:t>
            </a:r>
            <a:r>
              <a:rPr lang="zh-CN" altLang="zh-CN" dirty="0"/>
              <a:t>好</a:t>
            </a:r>
            <a:r>
              <a:rPr lang="en-US" altLang="zh-CN" dirty="0"/>
              <a:t>2-3x</a:t>
            </a:r>
            <a:r>
              <a:rPr lang="zh-CN" altLang="zh-CN" dirty="0"/>
              <a:t>。最优数量取决于系统设计。</a:t>
            </a:r>
          </a:p>
          <a:p>
            <a:endParaRPr lang="en-US" altLang="zh-CN" dirty="0"/>
          </a:p>
          <a:p>
            <a:endParaRPr lang="zh-CN" altLang="zh-CN"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2"/>
          <a:stretch>
            <a:fillRect/>
          </a:stretch>
        </p:blipFill>
        <p:spPr>
          <a:xfrm>
            <a:off x="125736" y="3065748"/>
            <a:ext cx="4109195" cy="1792815"/>
          </a:xfrm>
          <a:prstGeom prst="rect">
            <a:avLst/>
          </a:prstGeom>
        </p:spPr>
      </p:pic>
      <p:pic>
        <p:nvPicPr>
          <p:cNvPr id="3" name="图片 2"/>
          <p:cNvPicPr>
            <a:picLocks noChangeAspect="1"/>
          </p:cNvPicPr>
          <p:nvPr/>
        </p:nvPicPr>
        <p:blipFill>
          <a:blip r:embed="rId3"/>
          <a:stretch>
            <a:fillRect/>
          </a:stretch>
        </p:blipFill>
        <p:spPr>
          <a:xfrm>
            <a:off x="4344458" y="3022607"/>
            <a:ext cx="4413288" cy="187909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r>
              <a:rPr lang="en-US" altLang="zh-CN" sz="1800" b="1" dirty="0">
                <a:solidFill>
                  <a:schemeClr val="tx1">
                    <a:lumMod val="65000"/>
                    <a:lumOff val="35000"/>
                  </a:schemeClr>
                </a:solidFill>
                <a:latin typeface="+mn-ea"/>
                <a:cs typeface="+mn-ea"/>
              </a:rPr>
              <a:t>Evaluation</a:t>
            </a:r>
            <a:endParaRPr lang="zh-CN" altLang="zh-CN" sz="1800" b="1" dirty="0">
              <a:solidFill>
                <a:schemeClr val="tx1">
                  <a:lumMod val="65000"/>
                  <a:lumOff val="35000"/>
                </a:schemeClr>
              </a:solidFill>
              <a:latin typeface="+mn-ea"/>
              <a:cs typeface="+mn-ea"/>
            </a:endParaRPr>
          </a:p>
        </p:txBody>
      </p:sp>
      <p:sp>
        <p:nvSpPr>
          <p:cNvPr id="6" name="文本框 5"/>
          <p:cNvSpPr txBox="1"/>
          <p:nvPr/>
        </p:nvSpPr>
        <p:spPr>
          <a:xfrm flipH="1">
            <a:off x="386254" y="947399"/>
            <a:ext cx="8481019" cy="2585323"/>
          </a:xfrm>
          <a:prstGeom prst="rect">
            <a:avLst/>
          </a:prstGeom>
          <a:noFill/>
        </p:spPr>
        <p:txBody>
          <a:bodyPr wrap="square" rtlCol="0">
            <a:spAutoFit/>
          </a:bodyPr>
          <a:lstStyle/>
          <a:p>
            <a:r>
              <a:rPr lang="en-US" altLang="zh-CN" b="1" dirty="0"/>
              <a:t>C.</a:t>
            </a:r>
            <a:r>
              <a:rPr lang="zh-CN" altLang="zh-CN" b="1" dirty="0"/>
              <a:t>面积与功率综合结果</a:t>
            </a:r>
            <a:endParaRPr lang="en-US" altLang="zh-CN" b="1" dirty="0"/>
          </a:p>
          <a:p>
            <a:endParaRPr lang="zh-CN" altLang="zh-CN" dirty="0"/>
          </a:p>
          <a:p>
            <a:r>
              <a:rPr lang="zh-CN" altLang="zh-CN" dirty="0"/>
              <a:t>我们用</a:t>
            </a:r>
            <a:r>
              <a:rPr lang="en-US" altLang="zh-CN" dirty="0"/>
              <a:t>SAED EDK 32/28</a:t>
            </a:r>
            <a:r>
              <a:rPr lang="zh-CN" altLang="zh-CN" dirty="0"/>
              <a:t>标准单元库</a:t>
            </a:r>
            <a:r>
              <a:rPr lang="en-US" altLang="zh-CN" dirty="0"/>
              <a:t>[50]</a:t>
            </a:r>
            <a:r>
              <a:rPr lang="zh-CN" altLang="zh-CN" dirty="0"/>
              <a:t>在地形模式下通过</a:t>
            </a:r>
            <a:r>
              <a:rPr lang="en-US" altLang="zh-CN" dirty="0"/>
              <a:t>Synopsys</a:t>
            </a:r>
            <a:r>
              <a:rPr lang="zh-CN" altLang="zh-CN" dirty="0"/>
              <a:t>设计编译器运行我们的设计，使用</a:t>
            </a:r>
            <a:r>
              <a:rPr lang="en-US" altLang="zh-CN" dirty="0"/>
              <a:t>Berkeley</a:t>
            </a:r>
            <a:r>
              <a:rPr lang="zh-CN" altLang="zh-CN" dirty="0"/>
              <a:t>开发的名为</a:t>
            </a:r>
            <a:r>
              <a:rPr lang="en-US" altLang="zh-CN" dirty="0"/>
              <a:t>HAMMER[51]</a:t>
            </a:r>
            <a:r>
              <a:rPr lang="zh-CN" altLang="zh-CN" dirty="0"/>
              <a:t>的</a:t>
            </a:r>
            <a:r>
              <a:rPr lang="en-US" altLang="zh-CN" dirty="0"/>
              <a:t>VLSI</a:t>
            </a:r>
            <a:r>
              <a:rPr lang="zh-CN" altLang="zh-CN" dirty="0"/>
              <a:t>流。这为我们提供了面积和功率的粗略估计。</a:t>
            </a:r>
            <a:r>
              <a:rPr lang="zh-CN" altLang="zh-CN" dirty="0">
                <a:solidFill>
                  <a:srgbClr val="FF0000"/>
                </a:solidFill>
              </a:rPr>
              <a:t>图</a:t>
            </a:r>
            <a:r>
              <a:rPr lang="en-US" altLang="zh-CN" dirty="0">
                <a:solidFill>
                  <a:srgbClr val="FF0000"/>
                </a:solidFill>
              </a:rPr>
              <a:t>22</a:t>
            </a:r>
            <a:r>
              <a:rPr lang="zh-CN" altLang="zh-CN" dirty="0"/>
              <a:t>显示我们的</a:t>
            </a:r>
            <a:r>
              <a:rPr lang="en-US" altLang="zh-CN" dirty="0"/>
              <a:t>GC</a:t>
            </a:r>
            <a:r>
              <a:rPr lang="zh-CN" altLang="zh-CN" dirty="0"/>
              <a:t>单元是</a:t>
            </a:r>
            <a:r>
              <a:rPr lang="en-US" altLang="zh-CN" dirty="0"/>
              <a:t>CPU</a:t>
            </a:r>
            <a:r>
              <a:rPr lang="zh-CN" altLang="zh-CN" dirty="0"/>
              <a:t>大小的</a:t>
            </a:r>
            <a:r>
              <a:rPr lang="en-US" altLang="zh-CN" dirty="0"/>
              <a:t>18.5%</a:t>
            </a:r>
            <a:r>
              <a:rPr lang="zh-CN" altLang="zh-CN" dirty="0"/>
              <a:t>，其中大部分由标记队列占用。这相当于</a:t>
            </a:r>
            <a:r>
              <a:rPr lang="en-US" altLang="zh-CN" dirty="0"/>
              <a:t>64KB</a:t>
            </a:r>
            <a:r>
              <a:rPr lang="zh-CN" altLang="zh-CN" dirty="0"/>
              <a:t>的</a:t>
            </a:r>
            <a:r>
              <a:rPr lang="en-US" altLang="zh-CN" dirty="0"/>
              <a:t>SRAM</a:t>
            </a:r>
            <a:r>
              <a:rPr lang="zh-CN" altLang="zh-CN" dirty="0"/>
              <a:t>的面积。请注意，这与一个小</a:t>
            </a:r>
            <a:r>
              <a:rPr lang="en-US" altLang="zh-CN" dirty="0"/>
              <a:t>CPU</a:t>
            </a:r>
            <a:r>
              <a:rPr lang="zh-CN" altLang="zh-CN" dirty="0"/>
              <a:t>相比</a:t>
            </a:r>
            <a:r>
              <a:rPr lang="en-US" altLang="zh-CN" dirty="0"/>
              <a:t>——</a:t>
            </a:r>
            <a:r>
              <a:rPr lang="zh-CN" altLang="zh-CN" dirty="0"/>
              <a:t>这种权衡在服务器或移动</a:t>
            </a:r>
            <a:r>
              <a:rPr lang="en-US" altLang="zh-CN" dirty="0"/>
              <a:t>SoC</a:t>
            </a:r>
            <a:r>
              <a:rPr lang="zh-CN" altLang="zh-CN" dirty="0"/>
              <a:t>中更为明显，在这种大小的块可以忽略不计。为了估算能量，我们收集了图</a:t>
            </a:r>
            <a:r>
              <a:rPr lang="en-US" altLang="zh-CN" dirty="0"/>
              <a:t>16</a:t>
            </a:r>
            <a:r>
              <a:rPr lang="zh-CN" altLang="zh-CN" dirty="0"/>
              <a:t>中</a:t>
            </a:r>
            <a:r>
              <a:rPr lang="en-US" altLang="zh-CN" dirty="0"/>
              <a:t>GC</a:t>
            </a:r>
            <a:r>
              <a:rPr lang="zh-CN" altLang="zh-CN" dirty="0"/>
              <a:t>暂停的运行级计数器，并通过</a:t>
            </a:r>
            <a:r>
              <a:rPr lang="en-US" altLang="zh-CN" dirty="0"/>
              <a:t>MICRON</a:t>
            </a:r>
            <a:r>
              <a:rPr lang="zh-CN" altLang="zh-CN" dirty="0"/>
              <a:t>的</a:t>
            </a:r>
            <a:r>
              <a:rPr lang="en-US" altLang="zh-CN" dirty="0"/>
              <a:t>DDR3 Power Calculator</a:t>
            </a:r>
            <a:r>
              <a:rPr lang="zh-CN" altLang="zh-CN" dirty="0"/>
              <a:t>电子表格</a:t>
            </a:r>
            <a:r>
              <a:rPr lang="en-US" altLang="zh-CN" dirty="0"/>
              <a:t>[52]</a:t>
            </a:r>
            <a:r>
              <a:rPr lang="zh-CN" altLang="zh-CN" dirty="0"/>
              <a:t>运行它们。</a:t>
            </a:r>
            <a:r>
              <a:rPr lang="en-US" altLang="zh-CN" dirty="0"/>
              <a:t>GC</a:t>
            </a:r>
            <a:r>
              <a:rPr lang="zh-CN" altLang="zh-CN" dirty="0"/>
              <a:t>单元和处理器的功率号取自设计编译器。使用这些功率数和执行时间，我们计算总能量，分解为标记和扫描</a:t>
            </a:r>
            <a:r>
              <a:rPr lang="en-US" altLang="zh-CN" dirty="0"/>
              <a:t>(</a:t>
            </a:r>
            <a:r>
              <a:rPr lang="zh-CN" altLang="zh-CN" dirty="0">
                <a:solidFill>
                  <a:srgbClr val="FF0000"/>
                </a:solidFill>
              </a:rPr>
              <a:t>图</a:t>
            </a:r>
            <a:r>
              <a:rPr lang="en-US" altLang="zh-CN" dirty="0">
                <a:solidFill>
                  <a:srgbClr val="FF0000"/>
                </a:solidFill>
              </a:rPr>
              <a:t>23</a:t>
            </a:r>
            <a:r>
              <a:rPr lang="en-US" altLang="zh-CN" dirty="0"/>
              <a:t>)</a:t>
            </a:r>
            <a:r>
              <a:rPr lang="zh-CN" altLang="zh-CN" dirty="0"/>
              <a:t>。如果没有活动计数器，这些结果是不准确的，但是我们的结论是</a:t>
            </a:r>
            <a:r>
              <a:rPr lang="en-US" altLang="zh-CN" dirty="0"/>
              <a:t>GC</a:t>
            </a:r>
            <a:r>
              <a:rPr lang="zh-CN" altLang="zh-CN" dirty="0"/>
              <a:t>单元的总能量可能比</a:t>
            </a:r>
            <a:r>
              <a:rPr lang="en-US" altLang="zh-CN" dirty="0"/>
              <a:t>CPU</a:t>
            </a:r>
            <a:r>
              <a:rPr lang="zh-CN" altLang="zh-CN" dirty="0"/>
              <a:t>有所提高</a:t>
            </a:r>
            <a:r>
              <a:rPr lang="en-US" altLang="zh-CN" dirty="0"/>
              <a:t>(</a:t>
            </a:r>
            <a:r>
              <a:rPr lang="zh-CN" altLang="zh-CN" dirty="0"/>
              <a:t>在我们的结果中提高了</a:t>
            </a:r>
            <a:r>
              <a:rPr lang="en-US" altLang="zh-CN" dirty="0"/>
              <a:t>14.5%)</a:t>
            </a:r>
            <a:r>
              <a:rPr lang="zh-CN" altLang="zh-CN" dirty="0"/>
              <a:t>。</a:t>
            </a:r>
          </a:p>
          <a:p>
            <a:endParaRPr lang="en-US" altLang="zh-CN" dirty="0"/>
          </a:p>
          <a:p>
            <a:endParaRPr lang="zh-CN" altLang="zh-CN"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pic>
        <p:nvPicPr>
          <p:cNvPr id="2" name="图片 1"/>
          <p:cNvPicPr>
            <a:picLocks noChangeAspect="1"/>
          </p:cNvPicPr>
          <p:nvPr/>
        </p:nvPicPr>
        <p:blipFill>
          <a:blip r:embed="rId2"/>
          <a:stretch>
            <a:fillRect/>
          </a:stretch>
        </p:blipFill>
        <p:spPr>
          <a:xfrm>
            <a:off x="386254" y="3159159"/>
            <a:ext cx="3959637" cy="1664759"/>
          </a:xfrm>
          <a:prstGeom prst="rect">
            <a:avLst/>
          </a:prstGeom>
        </p:spPr>
      </p:pic>
      <p:pic>
        <p:nvPicPr>
          <p:cNvPr id="3" name="图片 2"/>
          <p:cNvPicPr>
            <a:picLocks noChangeAspect="1"/>
          </p:cNvPicPr>
          <p:nvPr/>
        </p:nvPicPr>
        <p:blipFill>
          <a:blip r:embed="rId3"/>
          <a:stretch>
            <a:fillRect/>
          </a:stretch>
        </p:blipFill>
        <p:spPr>
          <a:xfrm>
            <a:off x="4495799" y="3124515"/>
            <a:ext cx="3843867" cy="173404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
        <p:nvSpPr>
          <p:cNvPr id="37" name="TextBox 6"/>
          <p:cNvSpPr txBox="1">
            <a:spLocks noChangeArrowheads="1"/>
          </p:cNvSpPr>
          <p:nvPr/>
        </p:nvSpPr>
        <p:spPr bwMode="auto">
          <a:xfrm>
            <a:off x="305371" y="285572"/>
            <a:ext cx="884856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kumimoji="1" lang="en-US" altLang="zh-CN" sz="1800" dirty="0" smtClean="0">
                <a:sym typeface="+mn-ea"/>
              </a:rPr>
              <a:t>Introduction</a:t>
            </a:r>
            <a:endParaRPr lang="en-US" altLang="zh-CN" sz="1800" b="1" dirty="0">
              <a:solidFill>
                <a:schemeClr val="tx1">
                  <a:lumMod val="65000"/>
                  <a:lumOff val="35000"/>
                </a:schemeClr>
              </a:solidFill>
              <a:latin typeface="Arial" panose="020B0604020202020204" pitchFamily="34" charset="0"/>
              <a:cs typeface="+mn-ea"/>
            </a:endParaRPr>
          </a:p>
        </p:txBody>
      </p:sp>
      <p:sp>
        <p:nvSpPr>
          <p:cNvPr id="11" name="矩形 10"/>
          <p:cNvSpPr/>
          <p:nvPr/>
        </p:nvSpPr>
        <p:spPr>
          <a:xfrm>
            <a:off x="747395" y="1383665"/>
            <a:ext cx="7649210" cy="2584450"/>
          </a:xfrm>
          <a:prstGeom prst="rect">
            <a:avLst/>
          </a:prstGeom>
        </p:spPr>
        <p:txBody>
          <a:bodyPr wrap="square">
            <a:spAutoFit/>
          </a:bodyPr>
          <a:lstStyle/>
          <a:p>
            <a:r>
              <a:rPr lang="en-US" altLang="zh-CN" b="0" i="0" dirty="0">
                <a:effectLst/>
                <a:latin typeface="PingFang SC"/>
              </a:rPr>
              <a:t>    </a:t>
            </a:r>
            <a:r>
              <a:rPr lang="zh-CN" altLang="en-US" b="0" i="0" dirty="0">
                <a:effectLst/>
                <a:latin typeface="PingFang SC"/>
              </a:rPr>
              <a:t>大部分工作负载都是</a:t>
            </a:r>
            <a:r>
              <a:rPr lang="zh-CN" altLang="en-US" b="0" i="0" dirty="0" smtClean="0">
                <a:effectLst/>
                <a:latin typeface="PingFang SC"/>
              </a:rPr>
              <a:t>用</a:t>
            </a:r>
            <a:r>
              <a:rPr lang="en-US" altLang="zh-CN" b="0" i="0" dirty="0" smtClean="0">
                <a:effectLst/>
                <a:latin typeface="PingFang SC"/>
              </a:rPr>
              <a:t>managed</a:t>
            </a:r>
            <a:r>
              <a:rPr lang="zh-CN" altLang="en-US" b="0" i="0" dirty="0" smtClean="0">
                <a:effectLst/>
                <a:latin typeface="PingFang SC"/>
              </a:rPr>
              <a:t> </a:t>
            </a:r>
            <a:r>
              <a:rPr lang="en-US" altLang="zh-CN" b="0" i="0" dirty="0" smtClean="0">
                <a:effectLst/>
                <a:latin typeface="PingFang SC"/>
              </a:rPr>
              <a:t>language</a:t>
            </a:r>
            <a:r>
              <a:rPr lang="zh-CN" altLang="en-US" b="0" i="0" dirty="0" smtClean="0">
                <a:effectLst/>
                <a:latin typeface="PingFang SC"/>
              </a:rPr>
              <a:t>编</a:t>
            </a:r>
            <a:r>
              <a:rPr lang="zh-CN" altLang="en-US" b="0" i="0" dirty="0">
                <a:effectLst/>
                <a:latin typeface="PingFang SC"/>
              </a:rPr>
              <a:t>写的，例如Java，Python或C＃。这包括数据中心中的服务器工作负载，浏览器中的Web应用程序以及桌面或移动设备上的客户端工作负载。垃圾收集（GC）在这些环境中长期以来一直是一个挑战。一方面，GC暂停会导致应用程序无法预测地停止，从而导致长尾延迟，落</a:t>
            </a:r>
            <a:r>
              <a:rPr lang="zh-CN" altLang="en-US" b="0" i="0" dirty="0" smtClean="0">
                <a:effectLst/>
                <a:latin typeface="PingFang SC"/>
              </a:rPr>
              <a:t>后和</a:t>
            </a:r>
            <a:r>
              <a:rPr lang="zh-CN" altLang="en-US" b="0" i="0" dirty="0">
                <a:effectLst/>
                <a:latin typeface="PingFang SC"/>
              </a:rPr>
              <a:t>GUI故障。另一方面，GC是能源消耗的重要来源：之前的工作表明，应用程序在垃圾收集中花费的时间高达38％，GC可以占总能耗的25％（10％以上））。</a:t>
            </a:r>
          </a:p>
          <a:p>
            <a:endParaRPr lang="zh-CN" altLang="en-US" b="0" i="0" dirty="0">
              <a:effectLst/>
              <a:latin typeface="PingFang SC"/>
            </a:endParaRPr>
          </a:p>
          <a:p>
            <a:r>
              <a:rPr lang="zh-CN" altLang="en-US" b="0" i="0" dirty="0">
                <a:effectLst/>
                <a:latin typeface="PingFang SC"/>
              </a:rPr>
              <a:t>    因此，过去50年来对GC进行了大量研究并不令人惊讶。然而，尽管取得了很多进展，但我们仍然没有接近理想的垃圾收集器。所有现有的收集器都必须权衡三个基本目标：（1）高应用吞吐量（2）高内存利用率（3）GC暂停时间短。</a:t>
            </a:r>
          </a:p>
          <a:p>
            <a:r>
              <a:rPr lang="zh-CN" altLang="en-US" b="0" i="0" dirty="0">
                <a:effectLst/>
                <a:latin typeface="PingFang SC"/>
              </a:rPr>
              <a:t> </a:t>
            </a:r>
            <a:endParaRPr lang="en-US" altLang="zh-CN" dirty="0">
              <a:latin typeface="PingFang SC"/>
            </a:endParaRPr>
          </a:p>
          <a:p>
            <a:endParaRPr lang="en-US" altLang="zh-CN" b="0" i="0" dirty="0">
              <a:effectLst/>
              <a:latin typeface="PingFang SC"/>
            </a:endParaRPr>
          </a:p>
          <a:p>
            <a:endParaRPr lang="zh-CN" altLang="en-US" b="0" i="0" dirty="0">
              <a:effectLst/>
              <a:latin typeface="PingFang SC"/>
            </a:endParaRPr>
          </a:p>
        </p:txBody>
      </p:sp>
    </p:spTree>
    <p:extLst>
      <p:ext uri="{BB962C8B-B14F-4D97-AF65-F5344CB8AC3E}">
        <p14:creationId xmlns:p14="http://schemas.microsoft.com/office/powerpoint/2010/main" val="1518715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51071"/>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r>
              <a:rPr lang="en-US" altLang="zh-CN" sz="1800" b="1" dirty="0">
                <a:solidFill>
                  <a:schemeClr val="tx1">
                    <a:lumMod val="65000"/>
                    <a:lumOff val="35000"/>
                  </a:schemeClr>
                </a:solidFill>
                <a:latin typeface="+mn-ea"/>
                <a:cs typeface="+mn-ea"/>
              </a:rPr>
              <a:t>Discussion</a:t>
            </a:r>
            <a:r>
              <a:rPr lang="en-US" altLang="zh-CN" b="1" dirty="0"/>
              <a:t> </a:t>
            </a:r>
            <a:r>
              <a:rPr lang="en-US" altLang="zh-CN" sz="1800" b="1" dirty="0">
                <a:solidFill>
                  <a:schemeClr val="tx1">
                    <a:lumMod val="65000"/>
                    <a:lumOff val="35000"/>
                  </a:schemeClr>
                </a:solidFill>
                <a:latin typeface="+mn-ea"/>
                <a:cs typeface="+mn-ea"/>
              </a:rPr>
              <a:t>&amp; Future work</a:t>
            </a:r>
            <a:endParaRPr lang="zh-CN" altLang="zh-CN" sz="1800" b="1" dirty="0">
              <a:solidFill>
                <a:schemeClr val="tx1">
                  <a:lumMod val="65000"/>
                  <a:lumOff val="35000"/>
                </a:schemeClr>
              </a:solidFill>
              <a:latin typeface="+mn-ea"/>
              <a:cs typeface="+mn-ea"/>
            </a:endParaRPr>
          </a:p>
        </p:txBody>
      </p:sp>
      <p:sp>
        <p:nvSpPr>
          <p:cNvPr id="6" name="文本框 5"/>
          <p:cNvSpPr txBox="1"/>
          <p:nvPr/>
        </p:nvSpPr>
        <p:spPr>
          <a:xfrm flipH="1">
            <a:off x="386254" y="1023602"/>
            <a:ext cx="8481019" cy="3216265"/>
          </a:xfrm>
          <a:prstGeom prst="rect">
            <a:avLst/>
          </a:prstGeom>
          <a:noFill/>
        </p:spPr>
        <p:txBody>
          <a:bodyPr wrap="square" rtlCol="0">
            <a:spAutoFit/>
          </a:bodyPr>
          <a:lstStyle/>
          <a:p>
            <a:r>
              <a:rPr lang="zh-CN" altLang="zh-CN" dirty="0"/>
              <a:t>我们的单位足够小，可以添加到任何</a:t>
            </a:r>
            <a:r>
              <a:rPr lang="en-US" altLang="zh-CN" dirty="0"/>
              <a:t>SoC</a:t>
            </a:r>
            <a:r>
              <a:rPr lang="zh-CN" altLang="zh-CN" dirty="0"/>
              <a:t>。 如果将平均</a:t>
            </a:r>
            <a:r>
              <a:rPr lang="en-US" altLang="zh-CN" dirty="0"/>
              <a:t>10</a:t>
            </a:r>
            <a:r>
              <a:rPr lang="zh-CN" altLang="zh-CN" dirty="0"/>
              <a:t>％的</a:t>
            </a:r>
            <a:r>
              <a:rPr lang="en-US" altLang="zh-CN" dirty="0"/>
              <a:t>CPU</a:t>
            </a:r>
            <a:r>
              <a:rPr lang="zh-CN" altLang="zh-CN" dirty="0"/>
              <a:t>周期用于</a:t>
            </a:r>
            <a:r>
              <a:rPr lang="en-US" altLang="zh-CN" dirty="0"/>
              <a:t>GC</a:t>
            </a:r>
            <a:r>
              <a:rPr lang="zh-CN" altLang="zh-CN" dirty="0"/>
              <a:t>（如果它是</a:t>
            </a:r>
            <a:r>
              <a:rPr lang="en-US" altLang="zh-CN" dirty="0"/>
              <a:t>35</a:t>
            </a:r>
            <a:r>
              <a:rPr lang="zh-CN" altLang="zh-CN" dirty="0"/>
              <a:t>％</a:t>
            </a:r>
            <a:r>
              <a:rPr lang="en-US" altLang="zh-CN" dirty="0"/>
              <a:t>[3]</a:t>
            </a:r>
            <a:r>
              <a:rPr lang="zh-CN" altLang="zh-CN" dirty="0"/>
              <a:t>则为</a:t>
            </a:r>
            <a:r>
              <a:rPr lang="en-US" altLang="zh-CN" dirty="0"/>
              <a:t>31</a:t>
            </a:r>
            <a:r>
              <a:rPr lang="zh-CN" altLang="zh-CN" dirty="0"/>
              <a:t>％），其潜在的</a:t>
            </a:r>
            <a:r>
              <a:rPr lang="en-US" altLang="zh-CN" dirty="0"/>
              <a:t>9</a:t>
            </a:r>
            <a:r>
              <a:rPr lang="zh-CN" altLang="zh-CN" dirty="0"/>
              <a:t>倍加速将转化为</a:t>
            </a:r>
            <a:r>
              <a:rPr lang="en-US" altLang="zh-CN" dirty="0"/>
              <a:t>9</a:t>
            </a:r>
            <a:r>
              <a:rPr lang="zh-CN" altLang="zh-CN" dirty="0"/>
              <a:t>％的应用程序加速。</a:t>
            </a:r>
            <a:endParaRPr lang="en-US" altLang="zh-CN" dirty="0"/>
          </a:p>
          <a:p>
            <a:endParaRPr lang="zh-CN" altLang="zh-CN" dirty="0"/>
          </a:p>
          <a:p>
            <a:r>
              <a:rPr lang="zh-CN" altLang="zh-CN" dirty="0"/>
              <a:t>此外，加速器不仅降低了芯片上的面积</a:t>
            </a:r>
            <a:r>
              <a:rPr lang="en-US" altLang="zh-CN" dirty="0"/>
              <a:t>/</a:t>
            </a:r>
            <a:r>
              <a:rPr lang="zh-CN" altLang="zh-CN" dirty="0"/>
              <a:t>功率，而且还降低了整体能量。最后，我们的设计很简单，减少了验证工作。我们现在讨论几个额外的方面</a:t>
            </a:r>
            <a:r>
              <a:rPr lang="en-US" altLang="zh-CN" dirty="0"/>
              <a:t>:</a:t>
            </a:r>
          </a:p>
          <a:p>
            <a:endParaRPr lang="en-US" altLang="zh-CN" dirty="0"/>
          </a:p>
          <a:p>
            <a:pPr marL="285750" indent="-285750">
              <a:buFont typeface="Arial" panose="020B0604020202020204" pitchFamily="34" charset="0"/>
              <a:buChar char="•"/>
            </a:pPr>
            <a:r>
              <a:rPr lang="zh-CN" altLang="zh-CN" b="1" dirty="0"/>
              <a:t>上下文切换</a:t>
            </a:r>
            <a:endParaRPr lang="zh-CN" altLang="zh-CN" dirty="0"/>
          </a:p>
          <a:p>
            <a:pPr marL="285750" indent="-285750">
              <a:buFont typeface="Arial" panose="020B0604020202020204" pitchFamily="34" charset="0"/>
              <a:buChar char="•"/>
            </a:pPr>
            <a:r>
              <a:rPr lang="zh-CN" altLang="zh-CN" b="1" dirty="0"/>
              <a:t>堆大小可伸缩性</a:t>
            </a:r>
            <a:endParaRPr lang="zh-CN" altLang="zh-CN" dirty="0"/>
          </a:p>
          <a:p>
            <a:pPr marL="285750" indent="-285750">
              <a:buFont typeface="Arial" panose="020B0604020202020204" pitchFamily="34" charset="0"/>
              <a:buChar char="•"/>
            </a:pPr>
            <a:r>
              <a:rPr lang="zh-CN" altLang="zh-CN" b="1" dirty="0"/>
              <a:t>支持一般的对象布局</a:t>
            </a:r>
            <a:endParaRPr lang="zh-CN" altLang="zh-CN" dirty="0"/>
          </a:p>
          <a:p>
            <a:pPr marL="285750" indent="-285750">
              <a:buFont typeface="Arial" panose="020B0604020202020204" pitchFamily="34" charset="0"/>
              <a:buChar char="•"/>
            </a:pPr>
            <a:r>
              <a:rPr lang="zh-CN" altLang="zh-CN" b="1" dirty="0"/>
              <a:t>带宽节流</a:t>
            </a:r>
            <a:endParaRPr lang="zh-CN" altLang="zh-CN" dirty="0"/>
          </a:p>
          <a:p>
            <a:pPr marL="285750" indent="-285750">
              <a:buFont typeface="Arial" panose="020B0604020202020204" pitchFamily="34" charset="0"/>
              <a:buChar char="•"/>
            </a:pPr>
            <a:r>
              <a:rPr lang="zh-CN" altLang="zh-CN" b="1" dirty="0"/>
              <a:t>比例性和并行性</a:t>
            </a:r>
            <a:endParaRPr lang="zh-CN" altLang="zh-CN" dirty="0"/>
          </a:p>
          <a:p>
            <a:pPr marL="285750" indent="-285750">
              <a:buFont typeface="Arial" panose="020B0604020202020204" pitchFamily="34" charset="0"/>
              <a:buChar char="•"/>
            </a:pPr>
            <a:r>
              <a:rPr lang="zh-CN" altLang="zh-CN" b="1" dirty="0"/>
              <a:t>支持多个应用程序</a:t>
            </a:r>
            <a:endParaRPr lang="zh-CN" altLang="zh-CN" dirty="0"/>
          </a:p>
          <a:p>
            <a:pPr marL="285750" indent="-285750">
              <a:buFont typeface="Arial" panose="020B0604020202020204" pitchFamily="34" charset="0"/>
              <a:buChar char="•"/>
            </a:pPr>
            <a:r>
              <a:rPr lang="zh-CN" altLang="zh-CN" b="1" dirty="0"/>
              <a:t>页面错误</a:t>
            </a:r>
            <a:endParaRPr lang="zh-CN" altLang="zh-CN" dirty="0"/>
          </a:p>
          <a:p>
            <a:endParaRPr lang="zh-CN" altLang="zh-CN" dirty="0"/>
          </a:p>
          <a:p>
            <a:endParaRPr kumimoji="1" lang="zh-CN" altLang="en-US" sz="1400"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51071"/>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r>
              <a:rPr lang="en-US" altLang="zh-CN" sz="1800" b="1" dirty="0">
                <a:solidFill>
                  <a:schemeClr val="tx1">
                    <a:lumMod val="65000"/>
                    <a:lumOff val="35000"/>
                  </a:schemeClr>
                </a:solidFill>
                <a:latin typeface="+mn-ea"/>
                <a:cs typeface="+mn-ea"/>
              </a:rPr>
              <a:t>Discussion</a:t>
            </a:r>
            <a:r>
              <a:rPr lang="en-US" altLang="zh-CN" b="1" dirty="0"/>
              <a:t> </a:t>
            </a:r>
            <a:r>
              <a:rPr lang="en-US" altLang="zh-CN" sz="1800" b="1" dirty="0">
                <a:solidFill>
                  <a:schemeClr val="tx1">
                    <a:lumMod val="65000"/>
                    <a:lumOff val="35000"/>
                  </a:schemeClr>
                </a:solidFill>
                <a:latin typeface="+mn-ea"/>
                <a:cs typeface="+mn-ea"/>
              </a:rPr>
              <a:t>&amp; Future work</a:t>
            </a:r>
            <a:endParaRPr lang="zh-CN" altLang="zh-CN" sz="1800" b="1" dirty="0">
              <a:solidFill>
                <a:schemeClr val="tx1">
                  <a:lumMod val="65000"/>
                  <a:lumOff val="35000"/>
                </a:schemeClr>
              </a:solidFill>
              <a:latin typeface="+mn-ea"/>
              <a:cs typeface="+mn-ea"/>
            </a:endParaRPr>
          </a:p>
        </p:txBody>
      </p:sp>
      <p:sp>
        <p:nvSpPr>
          <p:cNvPr id="6" name="文本框 5"/>
          <p:cNvSpPr txBox="1"/>
          <p:nvPr/>
        </p:nvSpPr>
        <p:spPr>
          <a:xfrm flipH="1">
            <a:off x="386253" y="896597"/>
            <a:ext cx="7479279" cy="4039567"/>
          </a:xfrm>
          <a:prstGeom prst="rect">
            <a:avLst/>
          </a:prstGeom>
          <a:noFill/>
        </p:spPr>
        <p:txBody>
          <a:bodyPr wrap="square" rtlCol="0">
            <a:spAutoFit/>
          </a:bodyPr>
          <a:lstStyle/>
          <a:p>
            <a:r>
              <a:rPr lang="zh-CN" altLang="zh-CN" b="1" dirty="0"/>
              <a:t>上下文切换</a:t>
            </a:r>
            <a:r>
              <a:rPr lang="en-US" altLang="zh-CN" b="1" dirty="0"/>
              <a:t>:</a:t>
            </a:r>
          </a:p>
          <a:p>
            <a:endParaRPr lang="zh-CN" altLang="zh-CN" dirty="0"/>
          </a:p>
          <a:p>
            <a:r>
              <a:rPr lang="zh-CN" altLang="zh-CN" dirty="0"/>
              <a:t>可以设置和上下文切换时间非常低</a:t>
            </a:r>
            <a:r>
              <a:rPr lang="en-US" altLang="zh-CN" dirty="0"/>
              <a:t>:</a:t>
            </a:r>
            <a:r>
              <a:rPr lang="zh-CN" altLang="zh-CN" dirty="0"/>
              <a:t>如果设备在用户空间映射和流的执行开始时</a:t>
            </a:r>
            <a:r>
              <a:rPr lang="en-US" altLang="zh-CN" dirty="0"/>
              <a:t>(</a:t>
            </a:r>
            <a:r>
              <a:rPr lang="zh-CN" altLang="zh-CN" dirty="0"/>
              <a:t>而不是将它们复制</a:t>
            </a:r>
            <a:r>
              <a:rPr lang="en-US" altLang="zh-CN" dirty="0"/>
              <a:t>),</a:t>
            </a:r>
            <a:r>
              <a:rPr lang="zh-CN" altLang="zh-CN" dirty="0"/>
              <a:t>最低开销相当于转移少于</a:t>
            </a:r>
            <a:r>
              <a:rPr lang="en-US" altLang="zh-CN" dirty="0"/>
              <a:t>64 b MMIO</a:t>
            </a:r>
            <a:r>
              <a:rPr lang="zh-CN" altLang="zh-CN" dirty="0"/>
              <a:t>地区</a:t>
            </a:r>
            <a:r>
              <a:rPr lang="en-US" altLang="zh-CN" dirty="0"/>
              <a:t>,</a:t>
            </a:r>
            <a:r>
              <a:rPr lang="zh-CN" altLang="zh-CN" dirty="0"/>
              <a:t>通过标志相比可以忽略不计。刷新加速器的状态类似于</a:t>
            </a:r>
            <a:r>
              <a:rPr lang="en-US" altLang="zh-CN" dirty="0"/>
              <a:t>CPU</a:t>
            </a:r>
            <a:r>
              <a:rPr lang="zh-CN" altLang="zh-CN" dirty="0"/>
              <a:t>上的上下文切换。</a:t>
            </a:r>
            <a:endParaRPr lang="en-US" altLang="zh-CN" dirty="0"/>
          </a:p>
          <a:p>
            <a:endParaRPr lang="en-US" altLang="zh-CN" dirty="0"/>
          </a:p>
          <a:p>
            <a:r>
              <a:rPr lang="zh-CN" altLang="zh-CN" b="1" dirty="0"/>
              <a:t>堆大小可伸缩性</a:t>
            </a:r>
            <a:r>
              <a:rPr lang="en-US" altLang="zh-CN" b="1" dirty="0"/>
              <a:t>:</a:t>
            </a:r>
          </a:p>
          <a:p>
            <a:endParaRPr lang="zh-CN" altLang="zh-CN" dirty="0"/>
          </a:p>
          <a:p>
            <a:r>
              <a:rPr lang="zh-CN" altLang="zh-CN" dirty="0"/>
              <a:t>由于缺乏缓存，大多数单元操作独立于堆大小。但是，更大的堆大小会增加</a:t>
            </a:r>
            <a:r>
              <a:rPr lang="en-US" altLang="zh-CN" dirty="0"/>
              <a:t>TLB</a:t>
            </a:r>
            <a:r>
              <a:rPr lang="zh-CN" altLang="zh-CN" dirty="0"/>
              <a:t>和</a:t>
            </a:r>
            <a:r>
              <a:rPr lang="en-US" altLang="zh-CN" dirty="0"/>
              <a:t>PTW</a:t>
            </a:r>
            <a:r>
              <a:rPr lang="zh-CN" altLang="zh-CN" dirty="0"/>
              <a:t>缓存的压力</a:t>
            </a:r>
            <a:r>
              <a:rPr lang="en-US" altLang="zh-CN" dirty="0"/>
              <a:t>(</a:t>
            </a:r>
            <a:r>
              <a:rPr lang="zh-CN" altLang="zh-CN" dirty="0"/>
              <a:t>但不会超过</a:t>
            </a:r>
            <a:r>
              <a:rPr lang="en-US" altLang="zh-CN" dirty="0"/>
              <a:t>CPU</a:t>
            </a:r>
            <a:r>
              <a:rPr lang="zh-CN" altLang="zh-CN" dirty="0"/>
              <a:t>的压力</a:t>
            </a:r>
            <a:r>
              <a:rPr lang="en-US" altLang="zh-CN" dirty="0"/>
              <a:t>)</a:t>
            </a:r>
            <a:r>
              <a:rPr lang="zh-CN" altLang="zh-CN" dirty="0"/>
              <a:t>。正如在</a:t>
            </a:r>
            <a:r>
              <a:rPr lang="en-US" altLang="zh-CN" dirty="0"/>
              <a:t>VI-A</a:t>
            </a:r>
            <a:r>
              <a:rPr lang="zh-CN" altLang="zh-CN" dirty="0"/>
              <a:t>部分中讨论的，</a:t>
            </a:r>
            <a:r>
              <a:rPr lang="en-US" altLang="zh-CN" dirty="0"/>
              <a:t>TLB</a:t>
            </a:r>
            <a:r>
              <a:rPr lang="zh-CN" altLang="zh-CN" dirty="0"/>
              <a:t>目前是一个瓶颈，但是大堆可以使用超页，而不是</a:t>
            </a:r>
            <a:r>
              <a:rPr lang="en-US" altLang="zh-CN" dirty="0"/>
              <a:t>4KB</a:t>
            </a:r>
            <a:r>
              <a:rPr lang="zh-CN" altLang="zh-CN" dirty="0"/>
              <a:t>页。</a:t>
            </a:r>
          </a:p>
          <a:p>
            <a:endParaRPr lang="en-US" altLang="zh-CN" dirty="0"/>
          </a:p>
          <a:p>
            <a:r>
              <a:rPr lang="zh-CN" altLang="zh-CN" b="1" dirty="0"/>
              <a:t>支持一般的对象布局</a:t>
            </a:r>
            <a:r>
              <a:rPr lang="en-US" altLang="zh-CN" b="1" dirty="0"/>
              <a:t>:</a:t>
            </a:r>
          </a:p>
          <a:p>
            <a:endParaRPr lang="zh-CN" altLang="zh-CN" dirty="0"/>
          </a:p>
          <a:p>
            <a:r>
              <a:rPr lang="zh-CN" altLang="zh-CN" dirty="0"/>
              <a:t>虽然双向布局有助于提高性能，但它对于我们不是最基本的方法，迫使运行时对其进行调整以支持我们的单元是有限制的。更通用的加速器可以通过用小型</a:t>
            </a:r>
            <a:r>
              <a:rPr lang="en-US" altLang="zh-CN" dirty="0"/>
              <a:t>RISC V</a:t>
            </a:r>
            <a:r>
              <a:rPr lang="zh-CN" altLang="zh-CN" dirty="0"/>
              <a:t>微控制器</a:t>
            </a:r>
            <a:r>
              <a:rPr lang="en-US" altLang="zh-CN" dirty="0"/>
              <a:t>(</a:t>
            </a:r>
            <a:r>
              <a:rPr lang="zh-CN" altLang="zh-CN" dirty="0"/>
              <a:t>只实现基本</a:t>
            </a:r>
            <a:r>
              <a:rPr lang="en-US" altLang="zh-CN" dirty="0"/>
              <a:t>ISA)</a:t>
            </a:r>
            <a:r>
              <a:rPr lang="zh-CN" altLang="zh-CN" dirty="0"/>
              <a:t>替换标记来支持任意布局。然后，我们可以将一个小程序加载到这个内核中，该内核解析对象布局、安排适当的请求并为跟踪程序排队输出引用。</a:t>
            </a:r>
          </a:p>
          <a:p>
            <a:endParaRPr lang="zh-CN" altLang="zh-CN"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51071"/>
            <a:ext cx="89254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r>
              <a:rPr lang="en-US" altLang="zh-CN" sz="1800" b="1" dirty="0">
                <a:solidFill>
                  <a:schemeClr val="tx1">
                    <a:lumMod val="65000"/>
                    <a:lumOff val="35000"/>
                  </a:schemeClr>
                </a:solidFill>
                <a:latin typeface="+mn-ea"/>
                <a:cs typeface="+mn-ea"/>
              </a:rPr>
              <a:t>Discussion</a:t>
            </a:r>
            <a:r>
              <a:rPr lang="en-US" altLang="zh-CN" b="1" dirty="0"/>
              <a:t> </a:t>
            </a:r>
            <a:r>
              <a:rPr lang="en-US" altLang="zh-CN" sz="1800" b="1" dirty="0">
                <a:solidFill>
                  <a:schemeClr val="tx1">
                    <a:lumMod val="65000"/>
                    <a:lumOff val="35000"/>
                  </a:schemeClr>
                </a:solidFill>
                <a:latin typeface="+mn-ea"/>
                <a:cs typeface="+mn-ea"/>
              </a:rPr>
              <a:t>&amp; Future work</a:t>
            </a:r>
            <a:endParaRPr lang="zh-CN" altLang="zh-CN" sz="1800" b="1" dirty="0">
              <a:solidFill>
                <a:schemeClr val="tx1">
                  <a:lumMod val="65000"/>
                  <a:lumOff val="35000"/>
                </a:schemeClr>
              </a:solidFill>
              <a:latin typeface="+mn-ea"/>
              <a:cs typeface="+mn-ea"/>
            </a:endParaRPr>
          </a:p>
        </p:txBody>
      </p:sp>
      <p:sp>
        <p:nvSpPr>
          <p:cNvPr id="6" name="文本框 5"/>
          <p:cNvSpPr txBox="1"/>
          <p:nvPr/>
        </p:nvSpPr>
        <p:spPr>
          <a:xfrm flipH="1">
            <a:off x="386253" y="921998"/>
            <a:ext cx="7479279" cy="4039567"/>
          </a:xfrm>
          <a:prstGeom prst="rect">
            <a:avLst/>
          </a:prstGeom>
          <a:noFill/>
        </p:spPr>
        <p:txBody>
          <a:bodyPr wrap="square" rtlCol="0">
            <a:spAutoFit/>
          </a:bodyPr>
          <a:lstStyle/>
          <a:p>
            <a:r>
              <a:rPr lang="zh-CN" altLang="zh-CN" b="1" dirty="0"/>
              <a:t>带宽节流</a:t>
            </a:r>
            <a:r>
              <a:rPr lang="en-US" altLang="zh-CN" b="1" dirty="0"/>
              <a:t>:</a:t>
            </a:r>
          </a:p>
          <a:p>
            <a:endParaRPr lang="zh-CN" altLang="zh-CN" dirty="0"/>
          </a:p>
          <a:p>
            <a:r>
              <a:rPr lang="zh-CN" altLang="zh-CN" dirty="0"/>
              <a:t>我们的</a:t>
            </a:r>
            <a:r>
              <a:rPr lang="en-US" altLang="zh-CN" dirty="0"/>
              <a:t>GC</a:t>
            </a:r>
            <a:r>
              <a:rPr lang="zh-CN" altLang="zh-CN" dirty="0"/>
              <a:t>单元旨在最大限度地提高带宽，这可能会干扰</a:t>
            </a:r>
            <a:r>
              <a:rPr lang="en-US" altLang="zh-CN" dirty="0"/>
              <a:t>CPU</a:t>
            </a:r>
            <a:r>
              <a:rPr lang="zh-CN" altLang="zh-CN" dirty="0"/>
              <a:t>上的应用程序。这种干扰可以通过与内存控制器通信来减少，只使用剩余带宽。</a:t>
            </a:r>
            <a:endParaRPr lang="en-US" altLang="zh-CN" dirty="0"/>
          </a:p>
          <a:p>
            <a:endParaRPr lang="zh-CN" altLang="zh-CN" dirty="0"/>
          </a:p>
          <a:p>
            <a:r>
              <a:rPr lang="zh-CN" altLang="zh-CN" b="1" dirty="0"/>
              <a:t>比例性和并行性</a:t>
            </a:r>
            <a:r>
              <a:rPr lang="en-US" altLang="zh-CN" b="1" dirty="0"/>
              <a:t>:</a:t>
            </a:r>
          </a:p>
          <a:p>
            <a:endParaRPr lang="zh-CN" altLang="zh-CN" dirty="0"/>
          </a:p>
          <a:p>
            <a:r>
              <a:rPr lang="zh-CN" altLang="zh-CN" dirty="0"/>
              <a:t>加速器的带宽可以通过复制单元来增加。打开和关闭这些单元将允许并发</a:t>
            </a:r>
            <a:r>
              <a:rPr lang="en-US" altLang="zh-CN" dirty="0"/>
              <a:t>GC</a:t>
            </a:r>
            <a:r>
              <a:rPr lang="zh-CN" altLang="zh-CN" dirty="0"/>
              <a:t>根据应用程序中的内存压力限制或增强跟踪。这可以提高能源消耗</a:t>
            </a:r>
            <a:r>
              <a:rPr lang="en-US" altLang="zh-CN" dirty="0"/>
              <a:t>[53]</a:t>
            </a:r>
            <a:r>
              <a:rPr lang="zh-CN" altLang="zh-CN" dirty="0"/>
              <a:t>。</a:t>
            </a:r>
            <a:endParaRPr lang="en-US" altLang="zh-CN" dirty="0"/>
          </a:p>
          <a:p>
            <a:endParaRPr lang="zh-CN" altLang="zh-CN" dirty="0"/>
          </a:p>
          <a:p>
            <a:r>
              <a:rPr lang="zh-CN" altLang="zh-CN" b="1" dirty="0"/>
              <a:t>支持多个应用程序</a:t>
            </a:r>
            <a:r>
              <a:rPr lang="en-US" altLang="zh-CN" b="1" dirty="0"/>
              <a:t>:</a:t>
            </a:r>
          </a:p>
          <a:p>
            <a:endParaRPr lang="zh-CN" altLang="zh-CN" dirty="0"/>
          </a:p>
          <a:p>
            <a:r>
              <a:rPr lang="zh-CN" altLang="zh-CN" dirty="0"/>
              <a:t>我们当前的设计只支持一次一个进程，但是同一单元可以同时为多个进程执行</a:t>
            </a:r>
            <a:r>
              <a:rPr lang="en-US" altLang="zh-CN" dirty="0"/>
              <a:t>GC</a:t>
            </a:r>
            <a:r>
              <a:rPr lang="zh-CN" altLang="zh-CN" dirty="0"/>
              <a:t>，方法是按进程标记引用并支持多个页表。</a:t>
            </a:r>
            <a:endParaRPr lang="en-US" altLang="zh-CN" dirty="0"/>
          </a:p>
          <a:p>
            <a:endParaRPr lang="zh-CN" altLang="zh-CN" dirty="0"/>
          </a:p>
          <a:p>
            <a:r>
              <a:rPr lang="zh-CN" altLang="zh-CN" b="1" dirty="0"/>
              <a:t>页面错误</a:t>
            </a:r>
            <a:r>
              <a:rPr lang="en-US" altLang="zh-CN" b="1" dirty="0"/>
              <a:t>:</a:t>
            </a:r>
          </a:p>
          <a:p>
            <a:endParaRPr lang="zh-CN" altLang="zh-CN" dirty="0"/>
          </a:p>
          <a:p>
            <a:r>
              <a:rPr lang="en-US" altLang="zh-CN" dirty="0"/>
              <a:t>JVM</a:t>
            </a:r>
            <a:r>
              <a:rPr lang="zh-CN" altLang="zh-CN" dirty="0"/>
              <a:t>当前必须映射整个地址空间。一个更通用的系统也可以处理页面错误</a:t>
            </a:r>
            <a:r>
              <a:rPr lang="en-US" altLang="zh-CN" dirty="0"/>
              <a:t>(</a:t>
            </a:r>
            <a:r>
              <a:rPr lang="zh-CN" altLang="zh-CN" dirty="0"/>
              <a:t>可能通过将它们转发到</a:t>
            </a:r>
            <a:r>
              <a:rPr lang="en-US" altLang="zh-CN" dirty="0"/>
              <a:t>CPU)</a:t>
            </a:r>
            <a:r>
              <a:rPr lang="zh-CN" altLang="zh-CN" dirty="0"/>
              <a:t>。</a:t>
            </a:r>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defTabSz="914400" fontAlgn="base">
              <a:spcBef>
                <a:spcPct val="0"/>
              </a:spcBef>
              <a:spcAft>
                <a:spcPct val="0"/>
              </a:spcAft>
            </a:pPr>
            <a:r>
              <a:rPr lang="en-US" altLang="zh-CN" sz="1800" b="1" dirty="0">
                <a:solidFill>
                  <a:schemeClr val="tx1">
                    <a:lumMod val="65000"/>
                    <a:lumOff val="35000"/>
                  </a:schemeClr>
                </a:solidFill>
                <a:latin typeface="+mn-ea"/>
                <a:cs typeface="+mn-ea"/>
              </a:rPr>
              <a:t>Related</a:t>
            </a:r>
            <a:r>
              <a:rPr lang="en-US" altLang="zh-CN" b="1" dirty="0"/>
              <a:t> </a:t>
            </a:r>
            <a:r>
              <a:rPr lang="en-US" altLang="zh-CN" sz="1800" b="1" dirty="0">
                <a:solidFill>
                  <a:schemeClr val="tx1">
                    <a:lumMod val="65000"/>
                    <a:lumOff val="35000"/>
                  </a:schemeClr>
                </a:solidFill>
                <a:latin typeface="+mn-ea"/>
                <a:cs typeface="+mn-ea"/>
              </a:rPr>
              <a:t>work</a:t>
            </a:r>
            <a:endParaRPr lang="zh-CN" altLang="zh-CN" sz="1800" b="1" dirty="0">
              <a:solidFill>
                <a:schemeClr val="tx1">
                  <a:lumMod val="65000"/>
                  <a:lumOff val="35000"/>
                </a:schemeClr>
              </a:solidFill>
              <a:latin typeface="+mn-ea"/>
              <a:cs typeface="+mn-ea"/>
            </a:endParaRPr>
          </a:p>
          <a:p>
            <a:pPr lvl="0" defTabSz="914400" fontAlgn="base">
              <a:spcBef>
                <a:spcPct val="0"/>
              </a:spcBef>
              <a:spcAft>
                <a:spcPct val="0"/>
              </a:spcAft>
            </a:pPr>
            <a:endParaRPr lang="en-US" altLang="zh-CN" sz="1800" b="1" dirty="0">
              <a:solidFill>
                <a:schemeClr val="tx1">
                  <a:lumMod val="65000"/>
                  <a:lumOff val="35000"/>
                </a:schemeClr>
              </a:solidFill>
              <a:latin typeface="+mn-ea"/>
              <a:cs typeface="+mn-ea"/>
            </a:endParaRPr>
          </a:p>
        </p:txBody>
      </p:sp>
      <p:sp>
        <p:nvSpPr>
          <p:cNvPr id="6" name="文本框 5"/>
          <p:cNvSpPr txBox="1"/>
          <p:nvPr/>
        </p:nvSpPr>
        <p:spPr>
          <a:xfrm flipH="1">
            <a:off x="386254" y="1023602"/>
            <a:ext cx="8481019" cy="3424014"/>
          </a:xfrm>
          <a:prstGeom prst="rect">
            <a:avLst/>
          </a:prstGeom>
          <a:noFill/>
        </p:spPr>
        <p:txBody>
          <a:bodyPr wrap="square" rtlCol="0">
            <a:spAutoFit/>
          </a:bodyPr>
          <a:lstStyle/>
          <a:p>
            <a:r>
              <a:rPr lang="zh-CN" altLang="zh-CN" dirty="0"/>
              <a:t>对垃圾收集的硬件支持并不是一个新想法，在过去的几年里已经有了大量的工作。大多数商业产品专注于障碍，包括</a:t>
            </a:r>
            <a:r>
              <a:rPr lang="en-US" altLang="zh-CN" dirty="0"/>
              <a:t>Azul Vega[6]</a:t>
            </a:r>
            <a:r>
              <a:rPr lang="zh-CN" altLang="zh-CN" dirty="0"/>
              <a:t>、</a:t>
            </a:r>
            <a:r>
              <a:rPr lang="en-US" altLang="zh-CN" dirty="0"/>
              <a:t>[54]</a:t>
            </a:r>
            <a:r>
              <a:rPr lang="zh-CN" altLang="zh-CN" dirty="0"/>
              <a:t>和</a:t>
            </a:r>
            <a:r>
              <a:rPr lang="en-US" altLang="zh-CN" dirty="0"/>
              <a:t>IBM</a:t>
            </a:r>
            <a:r>
              <a:rPr lang="zh-CN" altLang="zh-CN" dirty="0"/>
              <a:t>的防护存储设施</a:t>
            </a:r>
            <a:r>
              <a:rPr lang="en-US" altLang="zh-CN" dirty="0"/>
              <a:t>[34]</a:t>
            </a:r>
            <a:r>
              <a:rPr lang="zh-CN" altLang="zh-CN" dirty="0"/>
              <a:t>。也有关于屏障</a:t>
            </a:r>
            <a:r>
              <a:rPr lang="en-US" altLang="zh-CN" dirty="0"/>
              <a:t>[31][32]</a:t>
            </a:r>
            <a:r>
              <a:rPr lang="zh-CN" altLang="zh-CN" dirty="0"/>
              <a:t>的独立研究。</a:t>
            </a:r>
            <a:endParaRPr lang="en-US" altLang="zh-CN" dirty="0"/>
          </a:p>
          <a:p>
            <a:endParaRPr lang="zh-CN" altLang="zh-CN" dirty="0"/>
          </a:p>
          <a:p>
            <a:r>
              <a:rPr lang="zh-CN" altLang="zh-CN" dirty="0"/>
              <a:t>对于引用计数</a:t>
            </a:r>
            <a:r>
              <a:rPr lang="en-US" altLang="zh-CN" dirty="0"/>
              <a:t>[8]</a:t>
            </a:r>
            <a:r>
              <a:rPr lang="zh-CN" altLang="zh-CN" dirty="0"/>
              <a:t>的硬件支持已经进行了一些工作，它与我们的系统正交，并且减少了需要调用跟踪收集器的次数。</a:t>
            </a:r>
            <a:r>
              <a:rPr lang="en-US" altLang="zh-CN" dirty="0"/>
              <a:t>GC</a:t>
            </a:r>
            <a:r>
              <a:rPr lang="zh-CN" altLang="zh-CN" dirty="0"/>
              <a:t>还关注实时和嵌入式系统社区，特别是在</a:t>
            </a:r>
            <a:r>
              <a:rPr lang="en-US" altLang="zh-CN" dirty="0"/>
              <a:t>Java</a:t>
            </a:r>
            <a:r>
              <a:rPr lang="zh-CN" altLang="zh-CN" dirty="0"/>
              <a:t>处理器</a:t>
            </a:r>
            <a:r>
              <a:rPr lang="en-US" altLang="zh-CN" dirty="0"/>
              <a:t>[9]</a:t>
            </a:r>
            <a:r>
              <a:rPr lang="zh-CN" altLang="zh-CN" dirty="0"/>
              <a:t>、</a:t>
            </a:r>
            <a:r>
              <a:rPr lang="en-US" altLang="zh-CN" dirty="0"/>
              <a:t>[31]</a:t>
            </a:r>
            <a:r>
              <a:rPr lang="zh-CN" altLang="zh-CN" dirty="0"/>
              <a:t>和</a:t>
            </a:r>
            <a:r>
              <a:rPr lang="en-US" altLang="zh-CN" dirty="0"/>
              <a:t>[55]</a:t>
            </a:r>
            <a:r>
              <a:rPr lang="zh-CN" altLang="zh-CN" dirty="0"/>
              <a:t>的上下文中。其中一些引入了</a:t>
            </a:r>
            <a:r>
              <a:rPr lang="en-US" altLang="zh-CN" dirty="0"/>
              <a:t>GC</a:t>
            </a:r>
            <a:r>
              <a:rPr lang="zh-CN" altLang="zh-CN" dirty="0"/>
              <a:t>特征，如复制的非阻塞对象</a:t>
            </a:r>
            <a:r>
              <a:rPr lang="en-US" altLang="zh-CN" dirty="0"/>
              <a:t>[56]</a:t>
            </a:r>
            <a:r>
              <a:rPr lang="zh-CN" altLang="zh-CN" dirty="0"/>
              <a:t>。双向对象布局在此上下文中也使用了</a:t>
            </a:r>
            <a:r>
              <a:rPr lang="en-US" altLang="zh-CN" dirty="0"/>
              <a:t>[55]</a:t>
            </a:r>
            <a:r>
              <a:rPr lang="zh-CN" altLang="zh-CN" dirty="0"/>
              <a:t>。</a:t>
            </a:r>
            <a:endParaRPr lang="en-US" altLang="zh-CN" dirty="0"/>
          </a:p>
          <a:p>
            <a:endParaRPr lang="zh-CN" altLang="zh-CN" dirty="0"/>
          </a:p>
          <a:p>
            <a:r>
              <a:rPr lang="zh-CN" altLang="zh-CN" dirty="0"/>
              <a:t>对于执行垃圾收集的硬件单元，已经有了一些建议。例如，</a:t>
            </a:r>
            <a:r>
              <a:rPr lang="en-US" altLang="zh-CN" dirty="0"/>
              <a:t>IBM Cell</a:t>
            </a:r>
            <a:r>
              <a:rPr lang="zh-CN" altLang="zh-CN" dirty="0"/>
              <a:t>处理器可以将其</a:t>
            </a:r>
            <a:r>
              <a:rPr lang="en-US" altLang="zh-CN" dirty="0"/>
              <a:t>SPE</a:t>
            </a:r>
            <a:r>
              <a:rPr lang="zh-CN" altLang="zh-CN" dirty="0"/>
              <a:t>加速器用于</a:t>
            </a:r>
            <a:r>
              <a:rPr lang="en-US" altLang="zh-CN" dirty="0"/>
              <a:t>GC[57]</a:t>
            </a:r>
            <a:r>
              <a:rPr lang="zh-CN" altLang="zh-CN" dirty="0"/>
              <a:t>。此外，</a:t>
            </a:r>
            <a:r>
              <a:rPr lang="en-US" altLang="zh-CN" dirty="0"/>
              <a:t>Wright</a:t>
            </a:r>
            <a:r>
              <a:rPr lang="zh-CN" altLang="zh-CN" dirty="0"/>
              <a:t>等人在</a:t>
            </a:r>
            <a:r>
              <a:rPr lang="en-US" altLang="zh-CN" dirty="0"/>
              <a:t>Sun</a:t>
            </a:r>
            <a:r>
              <a:rPr lang="zh-CN" altLang="zh-CN" dirty="0"/>
              <a:t>提出了一种硬件辅助</a:t>
            </a:r>
            <a:r>
              <a:rPr lang="en-US" altLang="zh-CN" dirty="0"/>
              <a:t>GC</a:t>
            </a:r>
            <a:r>
              <a:rPr lang="zh-CN" altLang="zh-CN" dirty="0"/>
              <a:t>，它依赖于对象感知内存架构</a:t>
            </a:r>
            <a:r>
              <a:rPr lang="en-US" altLang="zh-CN" dirty="0"/>
              <a:t>[5][111]</a:t>
            </a:r>
            <a:r>
              <a:rPr lang="zh-CN" altLang="zh-CN" dirty="0"/>
              <a:t>。该设计提供了一个完全并发的</a:t>
            </a:r>
            <a:r>
              <a:rPr lang="en-US" altLang="zh-CN" dirty="0"/>
              <a:t>GC</a:t>
            </a:r>
            <a:r>
              <a:rPr lang="zh-CN" altLang="zh-CN" dirty="0"/>
              <a:t>，但是需要对内存系统进行更改。最后，</a:t>
            </a:r>
            <a:r>
              <a:rPr lang="en-US" altLang="zh-CN" dirty="0"/>
              <a:t>Bacon</a:t>
            </a:r>
            <a:r>
              <a:rPr lang="zh-CN" altLang="zh-CN" dirty="0"/>
              <a:t>等人提出了一种用于</a:t>
            </a:r>
            <a:r>
              <a:rPr lang="en-US" altLang="zh-CN" dirty="0"/>
              <a:t>FPGA</a:t>
            </a:r>
            <a:r>
              <a:rPr lang="zh-CN" altLang="zh-CN" dirty="0"/>
              <a:t>片上存储器的无暂存</a:t>
            </a:r>
            <a:r>
              <a:rPr lang="en-US" altLang="zh-CN" dirty="0"/>
              <a:t>GC</a:t>
            </a:r>
            <a:r>
              <a:rPr lang="zh-CN" altLang="zh-CN" dirty="0"/>
              <a:t>单元，消除了所有的暂停</a:t>
            </a:r>
            <a:r>
              <a:rPr lang="en-US" altLang="zh-CN" dirty="0"/>
              <a:t>[7]</a:t>
            </a:r>
            <a:r>
              <a:rPr lang="zh-CN" altLang="zh-CN" dirty="0"/>
              <a:t>。然而，这项工作是在</a:t>
            </a:r>
            <a:r>
              <a:rPr lang="en-US" altLang="zh-CN" dirty="0"/>
              <a:t>FPGAs</a:t>
            </a:r>
            <a:r>
              <a:rPr lang="zh-CN" altLang="zh-CN" dirty="0"/>
              <a:t>上的</a:t>
            </a:r>
            <a:r>
              <a:rPr lang="en-US" altLang="zh-CN" dirty="0"/>
              <a:t>BRAMs</a:t>
            </a:r>
            <a:r>
              <a:rPr lang="zh-CN" altLang="zh-CN" dirty="0"/>
              <a:t>的背景下进行的，这种</a:t>
            </a:r>
            <a:r>
              <a:rPr lang="en-US" altLang="zh-CN" dirty="0"/>
              <a:t>BRAMs</a:t>
            </a:r>
            <a:r>
              <a:rPr lang="zh-CN" altLang="zh-CN" dirty="0"/>
              <a:t>具有双端口和可预测的时间。</a:t>
            </a:r>
            <a:endParaRPr lang="en-US" altLang="zh-CN" dirty="0"/>
          </a:p>
          <a:p>
            <a:endParaRPr lang="zh-CN" altLang="zh-CN" dirty="0"/>
          </a:p>
          <a:p>
            <a:r>
              <a:rPr lang="zh-CN" altLang="zh-CN" dirty="0"/>
              <a:t>其他一些加速器与我们的一般方法相似，但是用于不同类型的工作负载。例如，</a:t>
            </a:r>
            <a:r>
              <a:rPr lang="en-US" altLang="zh-CN" dirty="0"/>
              <a:t>walkers[58]</a:t>
            </a:r>
            <a:r>
              <a:rPr lang="zh-CN" altLang="zh-CN" dirty="0"/>
              <a:t>加速了对数据库的哈希索引查找，而</a:t>
            </a:r>
            <a:r>
              <a:rPr lang="en-US" altLang="zh-CN" dirty="0" err="1"/>
              <a:t>Mallacc</a:t>
            </a:r>
            <a:r>
              <a:rPr lang="en-US" altLang="zh-CN" dirty="0"/>
              <a:t>[59]</a:t>
            </a:r>
            <a:r>
              <a:rPr lang="zh-CN" altLang="zh-CN" dirty="0"/>
              <a:t>加速了内存分配。</a:t>
            </a:r>
          </a:p>
          <a:p>
            <a:endParaRPr kumimoji="1" lang="zh-CN" altLang="en-US" sz="1400"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defTabSz="914400" fontAlgn="base">
              <a:spcBef>
                <a:spcPct val="0"/>
              </a:spcBef>
              <a:spcAft>
                <a:spcPct val="0"/>
              </a:spcAft>
            </a:pPr>
            <a:r>
              <a:rPr lang="en-US" altLang="zh-CN" sz="1800" b="1" dirty="0">
                <a:solidFill>
                  <a:schemeClr val="tx1">
                    <a:lumMod val="65000"/>
                    <a:lumOff val="35000"/>
                  </a:schemeClr>
                </a:solidFill>
                <a:latin typeface="+mn-ea"/>
                <a:cs typeface="+mn-ea"/>
              </a:rPr>
              <a:t>Conclusion</a:t>
            </a:r>
            <a:endParaRPr lang="zh-CN" altLang="zh-CN" sz="1800" b="1" dirty="0">
              <a:solidFill>
                <a:schemeClr val="tx1">
                  <a:lumMod val="65000"/>
                  <a:lumOff val="35000"/>
                </a:schemeClr>
              </a:solidFill>
              <a:latin typeface="+mn-ea"/>
              <a:cs typeface="+mn-ea"/>
            </a:endParaRPr>
          </a:p>
          <a:p>
            <a:pPr lvl="0" defTabSz="914400" fontAlgn="base">
              <a:spcBef>
                <a:spcPct val="0"/>
              </a:spcBef>
              <a:spcAft>
                <a:spcPct val="0"/>
              </a:spcAft>
            </a:pPr>
            <a:endParaRPr lang="en-US" altLang="zh-CN" sz="1800" b="1" dirty="0">
              <a:solidFill>
                <a:schemeClr val="tx1">
                  <a:lumMod val="65000"/>
                  <a:lumOff val="35000"/>
                </a:schemeClr>
              </a:solidFill>
              <a:latin typeface="+mn-ea"/>
              <a:cs typeface="+mn-ea"/>
            </a:endParaRPr>
          </a:p>
        </p:txBody>
      </p:sp>
      <p:sp>
        <p:nvSpPr>
          <p:cNvPr id="6" name="文本框 5"/>
          <p:cNvSpPr txBox="1"/>
          <p:nvPr/>
        </p:nvSpPr>
        <p:spPr>
          <a:xfrm flipH="1">
            <a:off x="386254" y="1023602"/>
            <a:ext cx="8481019" cy="1762021"/>
          </a:xfrm>
          <a:prstGeom prst="rect">
            <a:avLst/>
          </a:prstGeom>
          <a:noFill/>
        </p:spPr>
        <p:txBody>
          <a:bodyPr wrap="square" rtlCol="0">
            <a:spAutoFit/>
          </a:bodyPr>
          <a:lstStyle/>
          <a:p>
            <a:r>
              <a:rPr lang="zh-CN" altLang="zh-CN" dirty="0"/>
              <a:t>我们介绍了用于</a:t>
            </a:r>
            <a:r>
              <a:rPr lang="en-US" altLang="zh-CN" dirty="0"/>
              <a:t>GC</a:t>
            </a:r>
            <a:r>
              <a:rPr lang="zh-CN" altLang="zh-CN" dirty="0"/>
              <a:t>的硬件加速器的设计，它可以集成到服务器或移动</a:t>
            </a:r>
            <a:r>
              <a:rPr lang="en-US" altLang="zh-CN" dirty="0"/>
              <a:t>SoC</a:t>
            </a:r>
            <a:r>
              <a:rPr lang="zh-CN" altLang="zh-CN" dirty="0"/>
              <a:t>中，并在</a:t>
            </a:r>
            <a:r>
              <a:rPr lang="en-US" altLang="zh-CN" dirty="0"/>
              <a:t>CPU</a:t>
            </a:r>
            <a:r>
              <a:rPr lang="zh-CN" altLang="zh-CN" dirty="0"/>
              <a:t>上为应用程序执行</a:t>
            </a:r>
            <a:r>
              <a:rPr lang="en-US" altLang="zh-CN" dirty="0"/>
              <a:t>GC</a:t>
            </a:r>
            <a:r>
              <a:rPr lang="zh-CN" altLang="zh-CN" dirty="0"/>
              <a:t>。该单元可以以非常低的硬件成本</a:t>
            </a:r>
            <a:r>
              <a:rPr lang="en-US" altLang="zh-CN" dirty="0"/>
              <a:t>(</a:t>
            </a:r>
            <a:r>
              <a:rPr lang="zh-CN" altLang="zh-CN" dirty="0"/>
              <a:t>相当于</a:t>
            </a:r>
            <a:r>
              <a:rPr lang="en-US" altLang="zh-CN" dirty="0"/>
              <a:t>64KB</a:t>
            </a:r>
            <a:r>
              <a:rPr lang="zh-CN" altLang="zh-CN" dirty="0"/>
              <a:t>的</a:t>
            </a:r>
            <a:r>
              <a:rPr lang="en-US" altLang="zh-CN" dirty="0"/>
              <a:t>SRAM)</a:t>
            </a:r>
            <a:r>
              <a:rPr lang="zh-CN" altLang="zh-CN" dirty="0"/>
              <a:t>实现，推广到世界各地和并发收集器，除了任何具有</a:t>
            </a:r>
            <a:r>
              <a:rPr lang="en-US" altLang="zh-CN" dirty="0"/>
              <a:t>DMA</a:t>
            </a:r>
            <a:r>
              <a:rPr lang="zh-CN" altLang="zh-CN" dirty="0"/>
              <a:t>能力的设备所需要的</a:t>
            </a:r>
            <a:r>
              <a:rPr lang="en-US" altLang="zh-CN" dirty="0"/>
              <a:t>SoC</a:t>
            </a:r>
            <a:r>
              <a:rPr lang="zh-CN" altLang="zh-CN" dirty="0"/>
              <a:t>之外，不需要对</a:t>
            </a:r>
            <a:r>
              <a:rPr lang="en-US" altLang="zh-CN" dirty="0"/>
              <a:t>SoC</a:t>
            </a:r>
            <a:r>
              <a:rPr lang="zh-CN" altLang="zh-CN" dirty="0"/>
              <a:t>进行任何修改。</a:t>
            </a:r>
            <a:endParaRPr lang="en-US" altLang="zh-CN" dirty="0"/>
          </a:p>
          <a:p>
            <a:endParaRPr lang="zh-CN" altLang="zh-CN" dirty="0"/>
          </a:p>
          <a:p>
            <a:r>
              <a:rPr lang="zh-CN" altLang="zh-CN" dirty="0"/>
              <a:t>通过在实际</a:t>
            </a:r>
            <a:r>
              <a:rPr lang="en-US" altLang="zh-CN" dirty="0"/>
              <a:t>SoC</a:t>
            </a:r>
            <a:r>
              <a:rPr lang="zh-CN" altLang="zh-CN" dirty="0"/>
              <a:t>环境中实现该设计的原型。我们演示了集成工作是可管理的，并且该单元占用小</a:t>
            </a:r>
            <a:r>
              <a:rPr lang="en-US" altLang="zh-CN" dirty="0"/>
              <a:t>CPU</a:t>
            </a:r>
            <a:r>
              <a:rPr lang="zh-CN" altLang="zh-CN" dirty="0"/>
              <a:t>面积的</a:t>
            </a:r>
            <a:r>
              <a:rPr lang="en-US" altLang="zh-CN" dirty="0"/>
              <a:t>18.5%</a:t>
            </a:r>
            <a:r>
              <a:rPr lang="zh-CN" altLang="zh-CN" dirty="0"/>
              <a:t>，同时将</a:t>
            </a:r>
            <a:r>
              <a:rPr lang="en-US" altLang="zh-CN" dirty="0"/>
              <a:t>GC</a:t>
            </a:r>
            <a:r>
              <a:rPr lang="zh-CN" altLang="zh-CN" dirty="0"/>
              <a:t>的总速度提高了</a:t>
            </a:r>
            <a:r>
              <a:rPr lang="en-US" altLang="zh-CN" dirty="0"/>
              <a:t>3.3</a:t>
            </a:r>
            <a:r>
              <a:rPr lang="zh-CN" altLang="zh-CN" dirty="0"/>
              <a:t>倍</a:t>
            </a:r>
            <a:r>
              <a:rPr lang="en-US" altLang="zh-CN" dirty="0"/>
              <a:t>(</a:t>
            </a:r>
            <a:r>
              <a:rPr lang="zh-CN" altLang="zh-CN" dirty="0"/>
              <a:t>标记为</a:t>
            </a:r>
            <a:r>
              <a:rPr lang="en-US" altLang="zh-CN" dirty="0"/>
              <a:t>4.2</a:t>
            </a:r>
            <a:r>
              <a:rPr lang="zh-CN" altLang="zh-CN" dirty="0"/>
              <a:t>倍</a:t>
            </a:r>
            <a:r>
              <a:rPr lang="en-US" altLang="zh-CN" dirty="0"/>
              <a:t>)</a:t>
            </a:r>
            <a:r>
              <a:rPr lang="zh-CN" altLang="zh-CN" dirty="0"/>
              <a:t>。在如此低的成本下，我们相信将这样的设备集成到</a:t>
            </a:r>
            <a:r>
              <a:rPr lang="en-US" altLang="zh-CN" dirty="0"/>
              <a:t>SoC</a:t>
            </a:r>
            <a:r>
              <a:rPr lang="zh-CN" altLang="zh-CN" dirty="0"/>
              <a:t>设计中是完全可以的。</a:t>
            </a:r>
          </a:p>
          <a:p>
            <a:endParaRPr kumimoji="1" lang="zh-CN" altLang="en-US" sz="1400" dirty="0"/>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86255" y="284937"/>
            <a:ext cx="8925404"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kumimoji="1" lang="en-US" altLang="zh-CN" sz="1800" dirty="0" smtClean="0">
                <a:sym typeface="+mn-ea"/>
              </a:rPr>
              <a:t>Introduction</a:t>
            </a:r>
            <a:endParaRPr lang="en-US" altLang="zh-CN" sz="1800" b="1" dirty="0">
              <a:solidFill>
                <a:schemeClr val="tx1">
                  <a:lumMod val="65000"/>
                  <a:lumOff val="35000"/>
                </a:schemeClr>
              </a:solidFill>
              <a:latin typeface="+mn-ea"/>
              <a:cs typeface="+mn-ea"/>
            </a:endParaRPr>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
        <p:nvSpPr>
          <p:cNvPr id="2" name="矩形 1"/>
          <p:cNvSpPr/>
          <p:nvPr/>
        </p:nvSpPr>
        <p:spPr>
          <a:xfrm>
            <a:off x="690245" y="1291590"/>
            <a:ext cx="7763510" cy="1129665"/>
          </a:xfrm>
          <a:prstGeom prst="rect">
            <a:avLst/>
          </a:prstGeom>
        </p:spPr>
        <p:txBody>
          <a:bodyPr wrap="square">
            <a:spAutoFit/>
          </a:bodyPr>
          <a:lstStyle/>
          <a:p>
            <a:r>
              <a:rPr lang="en-US" b="0" i="0">
                <a:effectLst/>
                <a:latin typeface="PingFang SC"/>
              </a:rPr>
              <a:t>   </a:t>
            </a:r>
            <a:r>
              <a:rPr lang="zh-CN" altLang="en-US" b="0" i="0">
                <a:effectLst/>
                <a:latin typeface="PingFang SC"/>
              </a:rPr>
              <a:t>论文作者</a:t>
            </a:r>
            <a:r>
              <a:rPr b="0" i="0">
                <a:effectLst/>
                <a:latin typeface="PingFang SC"/>
              </a:rPr>
              <a:t>认为可以通过将GC移动到硬件中来构建一个从根本上改进这些指标的收集器。</a:t>
            </a:r>
          </a:p>
          <a:p>
            <a:r>
              <a:rPr lang="zh-CN" b="0" i="0">
                <a:effectLst/>
                <a:latin typeface="PingFang SC"/>
              </a:rPr>
              <a:t>，论文</a:t>
            </a:r>
            <a:r>
              <a:rPr b="0" i="0">
                <a:effectLst/>
                <a:latin typeface="PingFang SC"/>
              </a:rPr>
              <a:t>首先举例说明GC引起的问题。 然后，概述了GC并描述了现有算法的权衡。 接下来，介绍收集器设计的一般形式，描述其设计空间并引入可选的CPU修改，旨在减少与应用程序同时执行GC的开销。 最后，提出了加速器的原型，展示了它如何集成到系统的其余部分，并对基于FPGA的仿真中运行的原型进行详细评估。 最后，</a:t>
            </a:r>
            <a:r>
              <a:rPr lang="zh-CN" b="0" i="0">
                <a:effectLst/>
                <a:latin typeface="PingFang SC"/>
              </a:rPr>
              <a:t>论文</a:t>
            </a:r>
            <a:r>
              <a:rPr b="0" i="0">
                <a:effectLst/>
                <a:latin typeface="PingFang SC"/>
              </a:rPr>
              <a:t>讨论了这项研究的影响和相关工作</a:t>
            </a:r>
            <a:r>
              <a:rPr lang="en-US" b="0" i="0">
                <a:effectLst/>
                <a:latin typeface="PingFang SC"/>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15076" y="2005920"/>
            <a:ext cx="2744290" cy="583565"/>
          </a:xfrm>
          <a:prstGeom prst="rect">
            <a:avLst/>
          </a:prstGeom>
        </p:spPr>
        <p:txBody>
          <a:bodyPr wrap="square">
            <a:spAutoFit/>
          </a:bodyPr>
          <a:lstStyle/>
          <a:p>
            <a:pPr lvl="0" defTabSz="914400" fontAlgn="base">
              <a:spcBef>
                <a:spcPct val="0"/>
              </a:spcBef>
              <a:spcAft>
                <a:spcPct val="0"/>
              </a:spcAft>
            </a:pPr>
            <a:r>
              <a:rPr lang="en-US" sz="3200" b="1" dirty="0">
                <a:solidFill>
                  <a:schemeClr val="tx1">
                    <a:lumMod val="65000"/>
                    <a:lumOff val="35000"/>
                  </a:schemeClr>
                </a:solidFill>
                <a:latin typeface="+mn-ea"/>
                <a:cs typeface="+mn-ea"/>
              </a:rPr>
              <a:t>Motivation</a:t>
            </a:r>
            <a:endParaRPr lang="en-US" sz="3200" b="1" dirty="0">
              <a:solidFill>
                <a:schemeClr val="tx1">
                  <a:lumMod val="65000"/>
                  <a:lumOff val="35000"/>
                </a:schemeClr>
              </a:solidFill>
              <a:latin typeface="Arial" panose="020B0604020202020204" pitchFamily="34" charset="0"/>
              <a:cs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6"/>
          <p:cNvSpPr txBox="1">
            <a:spLocks noChangeArrowheads="1"/>
          </p:cNvSpPr>
          <p:nvPr/>
        </p:nvSpPr>
        <p:spPr bwMode="auto">
          <a:xfrm>
            <a:off x="305371" y="284937"/>
            <a:ext cx="88485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lvl="0" defTabSz="914400" fontAlgn="base">
              <a:spcBef>
                <a:spcPct val="0"/>
              </a:spcBef>
              <a:spcAft>
                <a:spcPct val="0"/>
              </a:spcAft>
            </a:pPr>
            <a:r>
              <a:rPr lang="en-US" altLang="zh-CN" sz="1800" b="1" dirty="0">
                <a:solidFill>
                  <a:schemeClr val="tx1">
                    <a:lumMod val="65000"/>
                    <a:lumOff val="35000"/>
                  </a:schemeClr>
                </a:solidFill>
                <a:latin typeface="Arial" panose="020B0604020202020204" pitchFamily="34" charset="0"/>
                <a:cs typeface="+mn-ea"/>
              </a:rPr>
              <a:t>Motivation </a:t>
            </a:r>
          </a:p>
        </p:txBody>
      </p:sp>
      <p:sp>
        <p:nvSpPr>
          <p:cNvPr id="6" name="文本框 5"/>
          <p:cNvSpPr txBox="1"/>
          <p:nvPr/>
        </p:nvSpPr>
        <p:spPr>
          <a:xfrm flipH="1">
            <a:off x="305371" y="994257"/>
            <a:ext cx="8416000" cy="523220"/>
          </a:xfrm>
          <a:prstGeom prst="rect">
            <a:avLst/>
          </a:prstGeom>
          <a:noFill/>
        </p:spPr>
        <p:txBody>
          <a:bodyPr wrap="square" rtlCol="0">
            <a:spAutoFit/>
          </a:bodyPr>
          <a:lstStyle/>
          <a:p>
            <a:r>
              <a:rPr kumimoji="1" lang="zh-CN" altLang="en-US" sz="1400" dirty="0"/>
              <a:t>我们的设计的动机是：</a:t>
            </a:r>
            <a:r>
              <a:rPr kumimoji="1" lang="en-US" altLang="zh-CN" sz="1400" dirty="0"/>
              <a:t>CPUs</a:t>
            </a:r>
            <a:r>
              <a:rPr kumimoji="1" lang="zh-CN" altLang="en-US" sz="1400" dirty="0"/>
              <a:t>对于</a:t>
            </a:r>
            <a:r>
              <a:rPr kumimoji="1" lang="en-US" altLang="zh-CN" sz="1400" dirty="0"/>
              <a:t>GC</a:t>
            </a:r>
            <a:r>
              <a:rPr kumimoji="1" lang="zh-CN" altLang="en-US" sz="1400" dirty="0"/>
              <a:t>操作很不擅长，</a:t>
            </a:r>
            <a:r>
              <a:rPr kumimoji="1" lang="en-US" altLang="zh-CN" sz="1400" dirty="0"/>
              <a:t>75%</a:t>
            </a:r>
            <a:r>
              <a:rPr kumimoji="1" lang="zh-CN" altLang="en-US" sz="1400" dirty="0"/>
              <a:t>的时间在一个</a:t>
            </a:r>
            <a:r>
              <a:rPr kumimoji="1" lang="en-US" altLang="zh-CN" sz="1400" dirty="0" err="1"/>
              <a:t>Mark&amp;Sweep</a:t>
            </a:r>
            <a:r>
              <a:rPr kumimoji="1" lang="zh-CN" altLang="en-US" sz="1400" dirty="0"/>
              <a:t>收集器中被花费在了</a:t>
            </a:r>
            <a:r>
              <a:rPr kumimoji="1" lang="en-US" altLang="zh-CN" sz="1400" dirty="0"/>
              <a:t>mark</a:t>
            </a:r>
            <a:r>
              <a:rPr kumimoji="1" lang="zh-CN" altLang="en-US" sz="1400" dirty="0"/>
              <a:t>阶段。 </a:t>
            </a:r>
          </a:p>
        </p:txBody>
      </p:sp>
      <p:cxnSp>
        <p:nvCxnSpPr>
          <p:cNvPr id="8" name="直线连接符 7"/>
          <p:cNvCxnSpPr/>
          <p:nvPr/>
        </p:nvCxnSpPr>
        <p:spPr>
          <a:xfrm>
            <a:off x="386255" y="654269"/>
            <a:ext cx="8686800" cy="0"/>
          </a:xfrm>
          <a:prstGeom prst="line">
            <a:avLst/>
          </a:prstGeom>
        </p:spPr>
        <p:style>
          <a:lnRef idx="3">
            <a:schemeClr val="dk1"/>
          </a:lnRef>
          <a:fillRef idx="0">
            <a:schemeClr val="dk1"/>
          </a:fillRef>
          <a:effectRef idx="2">
            <a:schemeClr val="dk1"/>
          </a:effectRef>
          <a:fontRef idx="minor">
            <a:schemeClr val="tx1"/>
          </a:fontRef>
        </p:style>
      </p:cxnSp>
      <p:sp>
        <p:nvSpPr>
          <p:cNvPr id="2" name="文本框 1"/>
          <p:cNvSpPr txBox="1"/>
          <p:nvPr/>
        </p:nvSpPr>
        <p:spPr>
          <a:xfrm>
            <a:off x="305371" y="1801090"/>
            <a:ext cx="9201558" cy="1169551"/>
          </a:xfrm>
          <a:prstGeom prst="rect">
            <a:avLst/>
          </a:prstGeom>
          <a:noFill/>
        </p:spPr>
        <p:txBody>
          <a:bodyPr wrap="none" rtlCol="0">
            <a:spAutoFit/>
          </a:bodyPr>
          <a:lstStyle/>
          <a:p>
            <a:r>
              <a:rPr kumimoji="1" lang="zh-CN" altLang="en-US" sz="1400" dirty="0"/>
              <a:t>对于无序的</a:t>
            </a:r>
            <a:r>
              <a:rPr kumimoji="1" lang="en-US" altLang="zh-CN" sz="1400" dirty="0"/>
              <a:t>CPU</a:t>
            </a:r>
            <a:r>
              <a:rPr kumimoji="1" lang="zh-CN" altLang="en-US" sz="1400" dirty="0"/>
              <a:t>，这个数目受加载存储队列的大小和指令窗口的限制。由于这个原因，现代</a:t>
            </a:r>
            <a:r>
              <a:rPr kumimoji="1" lang="en-US" altLang="zh-CN" sz="1400" dirty="0"/>
              <a:t>GC</a:t>
            </a:r>
            <a:r>
              <a:rPr kumimoji="1" lang="zh-CN" altLang="en-US" sz="1400" dirty="0"/>
              <a:t>通常是并行的，</a:t>
            </a:r>
          </a:p>
          <a:p>
            <a:r>
              <a:rPr kumimoji="1" lang="zh-CN" altLang="en-US" sz="1400" dirty="0"/>
              <a:t>使用机器中的多个核来加速图的遍历。然而，这并没有有效地利用</a:t>
            </a:r>
            <a:r>
              <a:rPr kumimoji="1" lang="en-US" altLang="zh-CN" sz="1400" dirty="0"/>
              <a:t>CPU</a:t>
            </a:r>
            <a:r>
              <a:rPr kumimoji="1" lang="zh-CN" altLang="en-US" sz="1400" dirty="0"/>
              <a:t>内核中的大部分硬件（即使使用软核</a:t>
            </a:r>
            <a:r>
              <a:rPr kumimoji="1" lang="en-US" altLang="zh-CN" sz="1400" dirty="0"/>
              <a:t>[3]</a:t>
            </a:r>
            <a:r>
              <a:rPr kumimoji="1" lang="zh-CN" altLang="en-US" sz="1400" dirty="0"/>
              <a:t>）。</a:t>
            </a:r>
          </a:p>
          <a:p>
            <a:r>
              <a:rPr kumimoji="1" lang="zh-CN" altLang="en-US" sz="1400" dirty="0"/>
              <a:t>该操作不使用大多数功能单元，并且不能有效地使用缓存（因为每个对象只复制一次，并且能够利用的唯一</a:t>
            </a:r>
          </a:p>
          <a:p>
            <a:r>
              <a:rPr kumimoji="1" lang="zh-CN" altLang="en-US" sz="1400" dirty="0"/>
              <a:t>时间位置是用于标记位</a:t>
            </a:r>
            <a:r>
              <a:rPr kumimoji="1" lang="en-US" altLang="zh-CN" sz="1400" dirty="0"/>
              <a:t>——</a:t>
            </a:r>
            <a:r>
              <a:rPr kumimoji="1" lang="zh-CN" altLang="en-US" sz="1400" dirty="0"/>
              <a:t>即，每个缓存行一个位）。类似地，清扫和压缩是令人尴尬的并行操作</a:t>
            </a:r>
          </a:p>
          <a:p>
            <a:r>
              <a:rPr kumimoji="1" lang="zh-CN" altLang="en-US" sz="1400" dirty="0"/>
              <a:t>（因为每个页面都可以独立地清扫），并且仅触摸每个单词一次，也使得它们不适合</a:t>
            </a:r>
            <a:r>
              <a:rPr kumimoji="1" lang="en-US" altLang="zh-CN" sz="1400" dirty="0"/>
              <a:t>CPU</a:t>
            </a:r>
            <a:r>
              <a:rPr kumimoji="1" lang="zh-CN" altLang="en-US" sz="1400" dirty="0"/>
              <a:t>。 </a:t>
            </a:r>
          </a:p>
        </p:txBody>
      </p:sp>
      <p:sp>
        <p:nvSpPr>
          <p:cNvPr id="3" name="文本框 2"/>
          <p:cNvSpPr txBox="1"/>
          <p:nvPr/>
        </p:nvSpPr>
        <p:spPr>
          <a:xfrm>
            <a:off x="386255" y="3417454"/>
            <a:ext cx="7831860" cy="738664"/>
          </a:xfrm>
          <a:prstGeom prst="rect">
            <a:avLst/>
          </a:prstGeom>
          <a:noFill/>
        </p:spPr>
        <p:txBody>
          <a:bodyPr wrap="square" rtlCol="0">
            <a:spAutoFit/>
          </a:bodyPr>
          <a:lstStyle/>
          <a:p>
            <a:r>
              <a:rPr lang="zh-CN" altLang="en-US" sz="1400" dirty="0"/>
              <a:t>我们声称，同样的操作可以在位于存储器控制器旁边的小型节能加速器中更有效地执行（图</a:t>
            </a:r>
            <a:r>
              <a:rPr lang="en-US" altLang="zh-CN" sz="1400" dirty="0"/>
              <a:t>5</a:t>
            </a:r>
            <a:r>
              <a:rPr lang="zh-CN" altLang="en-US" sz="1400" dirty="0"/>
              <a:t>）。我们的设计包括两部分，执行标记阶段的遍历单元和回收单元，用于清扫内存并将产生的空闲列表放入主内存，供</a:t>
            </a:r>
            <a:r>
              <a:rPr lang="en-US" altLang="zh-CN" sz="1400" dirty="0"/>
              <a:t>CPU</a:t>
            </a:r>
            <a:r>
              <a:rPr lang="zh-CN" altLang="en-US" sz="1400" dirty="0"/>
              <a:t>上的应用程序在分配期间使用。</a:t>
            </a:r>
            <a:endParaRPr kumimoji="1" lang="zh-CN" altLang="en-US" sz="1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40854" y="399469"/>
            <a:ext cx="8815214" cy="42187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9316</Words>
  <Application>Microsoft Macintosh PowerPoint</Application>
  <PresentationFormat>全屏显示(16:9)</PresentationFormat>
  <Paragraphs>230</Paragraphs>
  <Slides>54</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54</vt:i4>
      </vt:variant>
    </vt:vector>
  </HeadingPairs>
  <TitlesOfParts>
    <vt:vector size="63" baseType="lpstr">
      <vt:lpstr>Calibri</vt:lpstr>
      <vt:lpstr>HandelGotDLig</vt:lpstr>
      <vt:lpstr>PingFang SC</vt:lpstr>
      <vt:lpstr>等线</vt:lpstr>
      <vt:lpstr>汉真广标</vt:lpstr>
      <vt:lpstr>宋体</vt:lpstr>
      <vt:lpstr>微软雅黑</vt:lpstr>
      <vt:lpstr>Arial</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蓝色曲线</dc:title>
  <dc:creator>第一PPT</dc:creator>
  <cp:keywords>www.1ppt.com</cp:keywords>
  <dc:description>www.1ppt.com</dc:description>
  <cp:lastModifiedBy>Microsoft Office 用户</cp:lastModifiedBy>
  <cp:revision>245</cp:revision>
  <dcterms:created xsi:type="dcterms:W3CDTF">2015-06-24T16:00:00Z</dcterms:created>
  <dcterms:modified xsi:type="dcterms:W3CDTF">2018-12-19T05:57:38Z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2052-11.1.0.8013</vt:lpwstr>
  </property>
</Properties>
</file>